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2" r:id="rId6"/>
    <p:sldMasterId id="2147483734" r:id="rId7"/>
  </p:sldMasterIdLst>
  <p:notesMasterIdLst>
    <p:notesMasterId r:id="rId46"/>
  </p:notesMasterIdLst>
  <p:sldIdLst>
    <p:sldId id="524" r:id="rId8"/>
    <p:sldId id="534" r:id="rId9"/>
    <p:sldId id="528" r:id="rId10"/>
    <p:sldId id="529" r:id="rId11"/>
    <p:sldId id="530" r:id="rId12"/>
    <p:sldId id="531" r:id="rId13"/>
    <p:sldId id="533" r:id="rId14"/>
    <p:sldId id="532" r:id="rId15"/>
    <p:sldId id="535" r:id="rId16"/>
    <p:sldId id="571" r:id="rId17"/>
    <p:sldId id="709" r:id="rId18"/>
    <p:sldId id="710" r:id="rId19"/>
    <p:sldId id="653" r:id="rId20"/>
    <p:sldId id="659" r:id="rId21"/>
    <p:sldId id="572" r:id="rId22"/>
    <p:sldId id="573" r:id="rId23"/>
    <p:sldId id="536" r:id="rId24"/>
    <p:sldId id="537" r:id="rId25"/>
    <p:sldId id="538" r:id="rId26"/>
    <p:sldId id="539" r:id="rId27"/>
    <p:sldId id="540" r:id="rId28"/>
    <p:sldId id="541" r:id="rId29"/>
    <p:sldId id="542" r:id="rId30"/>
    <p:sldId id="570" r:id="rId31"/>
    <p:sldId id="544" r:id="rId32"/>
    <p:sldId id="545" r:id="rId33"/>
    <p:sldId id="546" r:id="rId34"/>
    <p:sldId id="547" r:id="rId35"/>
    <p:sldId id="548" r:id="rId36"/>
    <p:sldId id="549" r:id="rId37"/>
    <p:sldId id="569" r:id="rId38"/>
    <p:sldId id="568" r:id="rId39"/>
    <p:sldId id="567" r:id="rId40"/>
    <p:sldId id="566" r:id="rId41"/>
    <p:sldId id="565" r:id="rId42"/>
    <p:sldId id="564" r:id="rId43"/>
    <p:sldId id="574" r:id="rId44"/>
    <p:sldId id="708" r:id="rId45"/>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F00FF"/>
    <a:srgbClr val="00FF00"/>
    <a:srgbClr val="FF6600"/>
    <a:srgbClr val="00FFFF"/>
    <a:srgbClr val="00FF99"/>
    <a:srgbClr val="FFFFCC"/>
    <a:srgbClr val="0000FF"/>
    <a:srgbClr val="99FF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1" autoAdjust="0"/>
    <p:restoredTop sz="95226" autoAdjust="0"/>
  </p:normalViewPr>
  <p:slideViewPr>
    <p:cSldViewPr>
      <p:cViewPr varScale="1">
        <p:scale>
          <a:sx n="64" d="100"/>
          <a:sy n="64" d="100"/>
        </p:scale>
        <p:origin x="82" y="37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8275" y="0"/>
            <a:ext cx="3043238" cy="465138"/>
          </a:xfrm>
          <a:prstGeom prst="rect">
            <a:avLst/>
          </a:prstGeom>
        </p:spPr>
        <p:txBody>
          <a:bodyPr vert="horz" lIns="91440" tIns="45720" rIns="91440" bIns="45720" rtlCol="0"/>
          <a:lstStyle>
            <a:lvl1pPr algn="r">
              <a:defRPr sz="1200"/>
            </a:lvl1pPr>
          </a:lstStyle>
          <a:p>
            <a:fld id="{F7A903A9-5E53-4BFF-B849-5F092ABCF8A2}" type="datetimeFigureOut">
              <a:rPr lang="en-US" smtClean="0"/>
              <a:t>9/18/2022</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1440" tIns="45720" rIns="91440" bIns="45720" rtlCol="0" anchor="b"/>
          <a:lstStyle>
            <a:lvl1pPr algn="r">
              <a:defRPr sz="1200"/>
            </a:lvl1pPr>
          </a:lstStyle>
          <a:p>
            <a:fld id="{D3134D8D-0A0C-4381-AF76-6483BFC93BEF}" type="slidenum">
              <a:rPr lang="en-US" smtClean="0"/>
              <a:t>‹#›</a:t>
            </a:fld>
            <a:endParaRPr lang="en-US"/>
          </a:p>
        </p:txBody>
      </p:sp>
    </p:spTree>
    <p:extLst>
      <p:ext uri="{BB962C8B-B14F-4D97-AF65-F5344CB8AC3E}">
        <p14:creationId xmlns:p14="http://schemas.microsoft.com/office/powerpoint/2010/main" val="1535146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A452CD-A9EB-4EB7-B178-6C78E5D7F0A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67579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701675" y="4421188"/>
            <a:ext cx="5619750" cy="418941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8870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84275" y="698500"/>
            <a:ext cx="4654550" cy="3490913"/>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701675" y="4421188"/>
            <a:ext cx="5619750" cy="418941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3208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452CD-A9EB-4EB7-B178-6C78E5D7F0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924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most misunderstood areas of RS-232. DTE stands for Data Terminal Equipment, and DCE stands for Data Communications Equipment. DTE is typically either a dumb terminal or the serial port on a computer/workstation. DCE is typically a modem, DSU/CSU, or other piece of data communications equipment, hence the names. This is all most people really need to know about these terms. Where it gets confusing is when you start to talk about signal definitions and direction. For example, it's easy for someone to understand that when you transmit data, you send it out. However, when you talk in terms of DCE, it becomes an input signal. This is because the specification was written from the perspective of the DTE end of the link. Another example is the Receive Data signal is an input to DTE, but an output from DCE. Therefore, a straight through "one to one" cable is all that is necessary between a modem and a standard DTE serial port. However, if you want to connect two DTE ports together, you have to simulate the existence of the pair of DCE devices, typically modems that would normally be between the two DTE devices. This is where the null-modem device or cable comes 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34D8D-0A0C-4381-AF76-6483BFC93B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71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Times" panose="02020603050405020304" pitchFamily="18" charset="0"/>
                <a:ea typeface="+mn-ea"/>
                <a:cs typeface="+mn-cs"/>
              </a:rPr>
              <a:t>MSP432 includes an eUSCI module.</a:t>
            </a:r>
            <a:r>
              <a:rPr lang="en-US" sz="1400" kern="1200" baseline="0" dirty="0">
                <a:solidFill>
                  <a:schemeClr val="tx1"/>
                </a:solidFill>
                <a:effectLst/>
                <a:latin typeface="Times" panose="02020603050405020304" pitchFamily="18" charset="0"/>
                <a:ea typeface="+mn-ea"/>
                <a:cs typeface="+mn-cs"/>
              </a:rPr>
              <a:t> T</a:t>
            </a:r>
            <a:r>
              <a:rPr lang="en-US" sz="1400" kern="1200" dirty="0">
                <a:solidFill>
                  <a:schemeClr val="tx1"/>
                </a:solidFill>
                <a:effectLst/>
                <a:latin typeface="Times" panose="02020603050405020304" pitchFamily="18" charset="0"/>
                <a:ea typeface="+mn-ea"/>
                <a:cs typeface="+mn-cs"/>
              </a:rPr>
              <a:t>he eUSCI is a really flexible peripheral. It could also be called the Swiss Army knife of serial communication because the same module could be used to drive different communication interfaces such as I2C, UART and SPI. So the </a:t>
            </a:r>
            <a:r>
              <a:rPr lang="en-US" sz="1400" kern="1200" dirty="0" err="1">
                <a:solidFill>
                  <a:schemeClr val="tx1"/>
                </a:solidFill>
                <a:effectLst/>
                <a:latin typeface="Times" panose="02020603050405020304" pitchFamily="18" charset="0"/>
                <a:ea typeface="+mn-ea"/>
                <a:cs typeface="+mn-cs"/>
              </a:rPr>
              <a:t>eUSCI</a:t>
            </a:r>
            <a:r>
              <a:rPr lang="en-US" sz="1400" kern="1200" dirty="0">
                <a:solidFill>
                  <a:schemeClr val="tx1"/>
                </a:solidFill>
                <a:effectLst/>
                <a:latin typeface="Times" panose="02020603050405020304" pitchFamily="18" charset="0"/>
                <a:ea typeface="+mn-ea"/>
                <a:cs typeface="+mn-cs"/>
              </a:rPr>
              <a:t> can be split into two modules, the </a:t>
            </a:r>
            <a:r>
              <a:rPr lang="en-US" sz="1400" kern="1200" dirty="0" err="1">
                <a:solidFill>
                  <a:schemeClr val="tx1"/>
                </a:solidFill>
                <a:effectLst/>
                <a:latin typeface="Times" panose="02020603050405020304" pitchFamily="18" charset="0"/>
                <a:ea typeface="+mn-ea"/>
                <a:cs typeface="+mn-cs"/>
              </a:rPr>
              <a:t>eUSCI</a:t>
            </a:r>
            <a:r>
              <a:rPr lang="en-US" sz="1400" kern="1200" dirty="0">
                <a:solidFill>
                  <a:schemeClr val="tx1"/>
                </a:solidFill>
                <a:effectLst/>
                <a:latin typeface="Times" panose="02020603050405020304" pitchFamily="18" charset="0"/>
                <a:ea typeface="+mn-ea"/>
                <a:cs typeface="+mn-cs"/>
              </a:rPr>
              <a:t> A which is capable of driving the UART or the SPI communication and the </a:t>
            </a:r>
            <a:r>
              <a:rPr lang="en-US" sz="1400" kern="1200" dirty="0" err="1">
                <a:solidFill>
                  <a:schemeClr val="tx1"/>
                </a:solidFill>
                <a:effectLst/>
                <a:latin typeface="Times" panose="02020603050405020304" pitchFamily="18" charset="0"/>
                <a:ea typeface="+mn-ea"/>
                <a:cs typeface="+mn-cs"/>
              </a:rPr>
              <a:t>eUSCI</a:t>
            </a:r>
            <a:r>
              <a:rPr lang="en-US" sz="1400" kern="1200" dirty="0">
                <a:solidFill>
                  <a:schemeClr val="tx1"/>
                </a:solidFill>
                <a:effectLst/>
                <a:latin typeface="Times" panose="02020603050405020304" pitchFamily="18" charset="0"/>
                <a:ea typeface="+mn-ea"/>
                <a:cs typeface="+mn-cs"/>
              </a:rPr>
              <a:t> B is capable of driving the SPI and I2C communication. So starting off with UART, the </a:t>
            </a:r>
            <a:r>
              <a:rPr lang="en-US" sz="1400" kern="1200" dirty="0" err="1">
                <a:solidFill>
                  <a:schemeClr val="tx1"/>
                </a:solidFill>
                <a:effectLst/>
                <a:latin typeface="Times" panose="02020603050405020304" pitchFamily="18" charset="0"/>
                <a:ea typeface="+mn-ea"/>
                <a:cs typeface="+mn-cs"/>
              </a:rPr>
              <a:t>eUSCI</a:t>
            </a:r>
            <a:r>
              <a:rPr lang="en-US" sz="1400" kern="1200" dirty="0">
                <a:solidFill>
                  <a:schemeClr val="tx1"/>
                </a:solidFill>
                <a:effectLst/>
                <a:latin typeface="Times" panose="02020603050405020304" pitchFamily="18" charset="0"/>
                <a:ea typeface="+mn-ea"/>
                <a:cs typeface="+mn-cs"/>
              </a:rPr>
              <a:t> can drive multiple flexible UART configurations. It also introduces enhanced baud rate generation as well as baud rate detection. SPI communication on MSP 432 also supports both 3 and 4 wire modes and the SPI communication speed can  be up to 14 Mbps. Lastly the I2C module on MSP432 can be used up to 400KHz and even 1MHz operating speed. We have also enhanced the I2C hardware module to include up to four </a:t>
            </a:r>
            <a:r>
              <a:rPr lang="en-US" sz="1400" kern="1200" dirty="0">
                <a:solidFill>
                  <a:schemeClr val="tx1"/>
                </a:solidFill>
                <a:effectLst/>
                <a:latin typeface="+mn-lt"/>
                <a:ea typeface="+mn-ea"/>
                <a:cs typeface="+mn-cs"/>
              </a:rPr>
              <a:t>hardware slave addresses supported with dedicated TX/RX interrupts.</a:t>
            </a:r>
          </a:p>
          <a:p>
            <a:pPr eaLnBrk="1" hangingPunct="1"/>
            <a:endParaRPr lang="en-US" sz="1000" dirty="0">
              <a:latin typeface="HelveticaNeueLT Std Lt"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988">
              <a:defRPr sz="2400" b="1">
                <a:solidFill>
                  <a:schemeClr val="tx1"/>
                </a:solidFill>
                <a:latin typeface="Arial" pitchFamily="34" charset="0"/>
              </a:defRPr>
            </a:lvl1pPr>
            <a:lvl2pPr marL="728975" indent="-280375" defTabSz="904988">
              <a:defRPr sz="2400" b="1">
                <a:solidFill>
                  <a:schemeClr val="tx1"/>
                </a:solidFill>
                <a:latin typeface="Arial" pitchFamily="34" charset="0"/>
              </a:defRPr>
            </a:lvl2pPr>
            <a:lvl3pPr marL="1121499" indent="-224300" defTabSz="904988">
              <a:defRPr sz="2400" b="1">
                <a:solidFill>
                  <a:schemeClr val="tx1"/>
                </a:solidFill>
                <a:latin typeface="Arial" pitchFamily="34" charset="0"/>
              </a:defRPr>
            </a:lvl3pPr>
            <a:lvl4pPr marL="1570099" indent="-224300" defTabSz="904988">
              <a:defRPr sz="2400" b="1">
                <a:solidFill>
                  <a:schemeClr val="tx1"/>
                </a:solidFill>
                <a:latin typeface="Arial" pitchFamily="34" charset="0"/>
              </a:defRPr>
            </a:lvl4pPr>
            <a:lvl5pPr marL="2018699" indent="-224300" defTabSz="904988">
              <a:defRPr sz="2400" b="1">
                <a:solidFill>
                  <a:schemeClr val="tx1"/>
                </a:solidFill>
                <a:latin typeface="Arial" pitchFamily="34" charset="0"/>
              </a:defRPr>
            </a:lvl5pPr>
            <a:lvl6pPr marL="2467298" indent="-224300" defTabSz="904988" eaLnBrk="0" fontAlgn="base" hangingPunct="0">
              <a:spcBef>
                <a:spcPct val="0"/>
              </a:spcBef>
              <a:spcAft>
                <a:spcPct val="0"/>
              </a:spcAft>
              <a:buFont typeface="Wingdings" pitchFamily="2" charset="2"/>
              <a:defRPr sz="2400" b="1">
                <a:solidFill>
                  <a:schemeClr val="tx1"/>
                </a:solidFill>
                <a:latin typeface="Arial" pitchFamily="34" charset="0"/>
              </a:defRPr>
            </a:lvl6pPr>
            <a:lvl7pPr marL="2915898" indent="-224300" defTabSz="904988" eaLnBrk="0" fontAlgn="base" hangingPunct="0">
              <a:spcBef>
                <a:spcPct val="0"/>
              </a:spcBef>
              <a:spcAft>
                <a:spcPct val="0"/>
              </a:spcAft>
              <a:buFont typeface="Wingdings" pitchFamily="2" charset="2"/>
              <a:defRPr sz="2400" b="1">
                <a:solidFill>
                  <a:schemeClr val="tx1"/>
                </a:solidFill>
                <a:latin typeface="Arial" pitchFamily="34" charset="0"/>
              </a:defRPr>
            </a:lvl7pPr>
            <a:lvl8pPr marL="3364498" indent="-224300" defTabSz="904988" eaLnBrk="0" fontAlgn="base" hangingPunct="0">
              <a:spcBef>
                <a:spcPct val="0"/>
              </a:spcBef>
              <a:spcAft>
                <a:spcPct val="0"/>
              </a:spcAft>
              <a:buFont typeface="Wingdings" pitchFamily="2" charset="2"/>
              <a:defRPr sz="2400" b="1">
                <a:solidFill>
                  <a:schemeClr val="tx1"/>
                </a:solidFill>
                <a:latin typeface="Arial" pitchFamily="34" charset="0"/>
              </a:defRPr>
            </a:lvl8pPr>
            <a:lvl9pPr marL="3813097" indent="-224300" defTabSz="904988" eaLnBrk="0" fontAlgn="base" hangingPunct="0">
              <a:spcBef>
                <a:spcPct val="0"/>
              </a:spcBef>
              <a:spcAft>
                <a:spcPct val="0"/>
              </a:spcAft>
              <a:buFont typeface="Wingdings" pitchFamily="2" charset="2"/>
              <a:defRPr sz="2400" b="1">
                <a:solidFill>
                  <a:schemeClr val="tx1"/>
                </a:solidFill>
                <a:latin typeface="Arial" pitchFamily="34" charset="0"/>
              </a:defRPr>
            </a:lvl9pPr>
          </a:lstStyle>
          <a:p>
            <a:pPr marL="0" marR="0" lvl="0" indent="0" algn="r" defTabSz="904988" rtl="0" eaLnBrk="1" fontAlgn="auto" latinLnBrk="0" hangingPunct="1">
              <a:lnSpc>
                <a:spcPct val="100000"/>
              </a:lnSpc>
              <a:spcBef>
                <a:spcPts val="0"/>
              </a:spcBef>
              <a:spcAft>
                <a:spcPts val="0"/>
              </a:spcAft>
              <a:buClrTx/>
              <a:buSzTx/>
              <a:buFontTx/>
              <a:buNone/>
              <a:tabLst/>
              <a:defRPr/>
            </a:pPr>
            <a:fld id="{D490B1C4-2D90-432A-B639-BFBE439A29E9}" type="slidenum">
              <a:rPr kumimoji="0" lang="en-US" sz="1300" b="0" i="0" u="none" strike="noStrike" kern="1200" cap="none" spc="0" normalizeH="0" baseline="0" noProof="0">
                <a:ln>
                  <a:noFill/>
                </a:ln>
                <a:solidFill>
                  <a:srgbClr val="000000"/>
                </a:solidFill>
                <a:effectLst/>
                <a:uLnTx/>
                <a:uFillTx/>
                <a:latin typeface="HelveticaNeueLT Std Lt" pitchFamily="34" charset="0"/>
                <a:ea typeface="+mn-ea"/>
                <a:cs typeface="+mn-cs"/>
              </a:rPr>
              <a:pPr marL="0" marR="0" lvl="0" indent="0" algn="r" defTabSz="904988"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srgbClr val="000000"/>
              </a:solidFill>
              <a:effectLst/>
              <a:uLnTx/>
              <a:uFillTx/>
              <a:latin typeface="HelveticaNeueLT Std Lt" pitchFamily="34" charset="0"/>
              <a:ea typeface="+mn-ea"/>
              <a:cs typeface="+mn-cs"/>
            </a:endParaRPr>
          </a:p>
        </p:txBody>
      </p:sp>
    </p:spTree>
    <p:extLst>
      <p:ext uri="{BB962C8B-B14F-4D97-AF65-F5344CB8AC3E}">
        <p14:creationId xmlns:p14="http://schemas.microsoft.com/office/powerpoint/2010/main" val="260300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 each symbol represents one bit, the bit rate equals the baud rate. For example, if the baud rate is 9600, there are 9600 symbols sent per second and therefore the bit rate is 9600 bits per second (bps) .</a:t>
            </a:r>
          </a:p>
          <a:p>
            <a:r>
              <a:rPr lang="en-US" dirty="0"/>
              <a:t>If the parity is configured to even and the number of 1’s is even then the parity bit is set zero. If the number of 1s is odd, the parity bit is set to a 1 to make the count even. If the parity is configured to odd, and the number of 1s is odd, then parity bit is set to 0. Otherwise, it is set to 1 to make the count odd. Mark and space parity mean that the parity bit will either be one or zero respectively for every transmission.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34D8D-0A0C-4381-AF76-6483BFC93B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334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B7F81B-48C6-4241-8C54-F91A4F434E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977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E198FA04-5D61-4545-B42B-65E9D8883465}" type="slidenum">
              <a:rPr lang="es-ES" altLang="en-US" smtClean="0"/>
              <a:pPr>
                <a:defRPr/>
              </a:pPr>
              <a:t>‹#›</a:t>
            </a:fld>
            <a:endParaRPr lang="es-ES" altLang="en-US"/>
          </a:p>
        </p:txBody>
      </p:sp>
    </p:spTree>
    <p:extLst>
      <p:ext uri="{BB962C8B-B14F-4D97-AF65-F5344CB8AC3E}">
        <p14:creationId xmlns:p14="http://schemas.microsoft.com/office/powerpoint/2010/main" val="408995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FBEF274-7BED-4143-ADD1-C63380350234}" type="slidenum">
              <a:rPr lang="es-ES" altLang="en-US" smtClean="0"/>
              <a:pPr>
                <a:defRPr/>
              </a:pPr>
              <a:t>‹#›</a:t>
            </a:fld>
            <a:endParaRPr lang="es-ES" altLang="en-US"/>
          </a:p>
        </p:txBody>
      </p:sp>
    </p:spTree>
    <p:extLst>
      <p:ext uri="{BB962C8B-B14F-4D97-AF65-F5344CB8AC3E}">
        <p14:creationId xmlns:p14="http://schemas.microsoft.com/office/powerpoint/2010/main" val="34073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4128BE64-0B98-40A7-9187-F922F97A5C1C}" type="slidenum">
              <a:rPr lang="es-ES" altLang="en-US" smtClean="0"/>
              <a:pPr>
                <a:defRPr/>
              </a:pPr>
              <a:t>‹#›</a:t>
            </a:fld>
            <a:endParaRPr lang="es-ES" altLang="en-US"/>
          </a:p>
        </p:txBody>
      </p:sp>
    </p:spTree>
    <p:extLst>
      <p:ext uri="{BB962C8B-B14F-4D97-AF65-F5344CB8AC3E}">
        <p14:creationId xmlns:p14="http://schemas.microsoft.com/office/powerpoint/2010/main" val="2062619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71E56B6-BC19-4A8E-9E20-89FA18DAC376}"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789264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BE4316-CCAE-41BD-8E0D-4D017CDBB14D}"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46755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F86137-2095-4616-B097-AB3A4F6B89B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829229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AEA747-106D-4F3D-88FE-F11502A274D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794289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EBB0D74-02E2-4803-B665-76349BD395FC}"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01210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8A97856-5BD1-48C5-9430-7D77262C0EA9}"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665267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A953092-96E5-429D-86A0-33E30B00F311}"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462949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32B0EB-38E4-4681-A1D7-C3C579695408}"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0840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3A95BBC3-718B-4935-8749-E50A3083EFD9}" type="slidenum">
              <a:rPr lang="es-ES" altLang="en-US" smtClean="0"/>
              <a:pPr>
                <a:defRPr/>
              </a:pPr>
              <a:t>‹#›</a:t>
            </a:fld>
            <a:endParaRPr lang="es-ES" altLang="en-US"/>
          </a:p>
        </p:txBody>
      </p:sp>
    </p:spTree>
    <p:extLst>
      <p:ext uri="{BB962C8B-B14F-4D97-AF65-F5344CB8AC3E}">
        <p14:creationId xmlns:p14="http://schemas.microsoft.com/office/powerpoint/2010/main" val="3444837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5D9B99-E028-4213-8BB7-6A87858D0CD0}"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9854495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C18D2-AC5F-4BEA-869A-E2EC69F56252}"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12943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521155-9F4D-477B-AFC0-6F78E3282A9F}" type="slidenum">
              <a:rPr lang="es-ES" altLang="en-US">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6712383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7" name="Shape 17"/>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92720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685800" y="2130425"/>
            <a:ext cx="7772400" cy="1470025"/>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3" name="Shape 23"/>
          <p:cNvSpPr txBox="1">
            <a:spLocks noGrp="1"/>
          </p:cNvSpPr>
          <p:nvPr>
            <p:ph type="subTitle" idx="1"/>
          </p:nvPr>
        </p:nvSpPr>
        <p:spPr>
          <a:xfrm>
            <a:off x="1371600" y="3886200"/>
            <a:ext cx="6400800" cy="1752600"/>
          </a:xfrm>
          <a:prstGeom prst="rect">
            <a:avLst/>
          </a:prstGeom>
          <a:noFill/>
          <a:ln>
            <a:noFill/>
          </a:ln>
        </p:spPr>
        <p:txBody>
          <a:bodyPr wrap="square" lIns="91425" tIns="91425" rIns="91425" bIns="91425" anchor="t" anchorCtr="0"/>
          <a:lstStyle>
            <a:lvl1pPr marL="0" marR="0" lvl="0" indent="0" algn="ctr" rtl="0">
              <a:spcBef>
                <a:spcPts val="640"/>
              </a:spcBef>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442190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75225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3" name="Shape 33"/>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19239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9" name="Shape 39"/>
          <p:cNvSpPr txBox="1">
            <a:spLocks noGrp="1"/>
          </p:cNvSpPr>
          <p:nvPr>
            <p:ph type="body" idx="1"/>
          </p:nvPr>
        </p:nvSpPr>
        <p:spPr>
          <a:xfrm>
            <a:off x="457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4648200" y="1600200"/>
            <a:ext cx="4038600" cy="4525963"/>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6119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6" name="Shape 46"/>
          <p:cNvSpPr txBox="1">
            <a:spLocks noGrp="1"/>
          </p:cNvSpPr>
          <p:nvPr>
            <p:ph type="body" idx="1"/>
          </p:nvPr>
        </p:nvSpPr>
        <p:spPr>
          <a:xfrm>
            <a:off x="457200" y="1535113"/>
            <a:ext cx="4040188" cy="63976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45025" y="1535113"/>
            <a:ext cx="4041775" cy="639762"/>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710504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55" name="Shape 55"/>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8138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02F830BD-F6A7-4D82-8D24-9703E0BBF044}" type="slidenum">
              <a:rPr lang="es-ES" altLang="en-US" smtClean="0"/>
              <a:pPr>
                <a:defRPr/>
              </a:pPr>
              <a:t>‹#›</a:t>
            </a:fld>
            <a:endParaRPr lang="es-ES" altLang="en-US"/>
          </a:p>
        </p:txBody>
      </p:sp>
    </p:spTree>
    <p:extLst>
      <p:ext uri="{BB962C8B-B14F-4D97-AF65-F5344CB8AC3E}">
        <p14:creationId xmlns:p14="http://schemas.microsoft.com/office/powerpoint/2010/main" val="3511376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50"/>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0" name="Shape 60"/>
          <p:cNvSpPr txBox="1">
            <a:spLocks noGrp="1"/>
          </p:cNvSpPr>
          <p:nvPr>
            <p:ph type="body" idx="1"/>
          </p:nvPr>
        </p:nvSpPr>
        <p:spPr>
          <a:xfrm>
            <a:off x="3575050" y="273050"/>
            <a:ext cx="5111750" cy="585311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57760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400" cy="566738"/>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7" name="Shape 67"/>
          <p:cNvSpPr>
            <a:spLocks noGrp="1"/>
          </p:cNvSpPr>
          <p:nvPr>
            <p:ph type="pic" idx="2"/>
          </p:nvPr>
        </p:nvSpPr>
        <p:spPr>
          <a:xfrm>
            <a:off x="1792288" y="612775"/>
            <a:ext cx="5486400" cy="41148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8"/>
            <a:ext cx="5486400" cy="804862"/>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08250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4" name="Shape 74"/>
          <p:cNvSpPr txBox="1">
            <a:spLocks noGrp="1"/>
          </p:cNvSpPr>
          <p:nvPr>
            <p:ph type="body" idx="1"/>
          </p:nvPr>
        </p:nvSpPr>
        <p:spPr>
          <a:xfrm rot="5400000">
            <a:off x="2309018" y="-251619"/>
            <a:ext cx="4525963" cy="82296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2186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80" name="Shape 80"/>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a:solidFill>
                  <a:srgbClr val="888888"/>
                </a:solidFill>
                <a:latin typeface="Calibri"/>
                <a:ea typeface="Calibri"/>
                <a:cs typeface="Calibri"/>
                <a:sym typeface="Calibri"/>
              </a:rPr>
              <a:pPr algn="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41410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A71E56B6-BC19-4A8E-9E20-89FA18DAC376}"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927198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D8BE4316-CCAE-41BD-8E0D-4D017CDBB14D}"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785267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2CF86137-2095-4616-B097-AB3A4F6B89B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816218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9BAEA747-106D-4F3D-88FE-F11502A274D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154444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s-ES" altLang="en-US">
              <a:solidFill>
                <a:srgbClr val="000000"/>
              </a:solidFill>
            </a:endParaRPr>
          </a:p>
        </p:txBody>
      </p:sp>
      <p:sp>
        <p:nvSpPr>
          <p:cNvPr id="8" name="Footer Placeholder 7"/>
          <p:cNvSpPr>
            <a:spLocks noGrp="1"/>
          </p:cNvSpPr>
          <p:nvPr>
            <p:ph type="ftr" sz="quarter" idx="11"/>
          </p:nvPr>
        </p:nvSpPr>
        <p:spPr/>
        <p:txBody>
          <a:bodyPr/>
          <a:lstStyle/>
          <a:p>
            <a:pPr>
              <a:defRPr/>
            </a:pPr>
            <a:endParaRPr lang="es-ES" altLang="en-US">
              <a:solidFill>
                <a:srgbClr val="000000"/>
              </a:solidFill>
            </a:endParaRPr>
          </a:p>
        </p:txBody>
      </p:sp>
      <p:sp>
        <p:nvSpPr>
          <p:cNvPr id="9" name="Slide Number Placeholder 8"/>
          <p:cNvSpPr>
            <a:spLocks noGrp="1"/>
          </p:cNvSpPr>
          <p:nvPr>
            <p:ph type="sldNum" sz="quarter" idx="12"/>
          </p:nvPr>
        </p:nvSpPr>
        <p:spPr/>
        <p:txBody>
          <a:bodyPr/>
          <a:lstStyle/>
          <a:p>
            <a:pPr>
              <a:defRPr/>
            </a:pPr>
            <a:fld id="{0EBB0D74-02E2-4803-B665-76349BD395FC}"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8177821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s-ES" altLang="en-US">
              <a:solidFill>
                <a:srgbClr val="000000"/>
              </a:solidFill>
            </a:endParaRPr>
          </a:p>
        </p:txBody>
      </p:sp>
      <p:sp>
        <p:nvSpPr>
          <p:cNvPr id="4" name="Footer Placeholder 3"/>
          <p:cNvSpPr>
            <a:spLocks noGrp="1"/>
          </p:cNvSpPr>
          <p:nvPr>
            <p:ph type="ftr" sz="quarter" idx="11"/>
          </p:nvPr>
        </p:nvSpPr>
        <p:spPr/>
        <p:txBody>
          <a:bodyPr/>
          <a:lstStyle/>
          <a:p>
            <a:pPr>
              <a:defRPr/>
            </a:pPr>
            <a:endParaRPr lang="es-ES" altLang="en-US">
              <a:solidFill>
                <a:srgbClr val="000000"/>
              </a:solidFill>
            </a:endParaRPr>
          </a:p>
        </p:txBody>
      </p:sp>
      <p:sp>
        <p:nvSpPr>
          <p:cNvPr id="5" name="Slide Number Placeholder 4"/>
          <p:cNvSpPr>
            <a:spLocks noGrp="1"/>
          </p:cNvSpPr>
          <p:nvPr>
            <p:ph type="sldNum" sz="quarter" idx="12"/>
          </p:nvPr>
        </p:nvSpPr>
        <p:spPr/>
        <p:txBody>
          <a:bodyPr/>
          <a:lstStyle/>
          <a:p>
            <a:pPr>
              <a:defRPr/>
            </a:pPr>
            <a:fld id="{88A97856-5BD1-48C5-9430-7D77262C0EA9}"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8534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6A9E706B-B3D4-4025-B259-EB61B347E55F}" type="slidenum">
              <a:rPr lang="es-ES" altLang="en-US" smtClean="0"/>
              <a:pPr>
                <a:defRPr/>
              </a:pPr>
              <a:t>‹#›</a:t>
            </a:fld>
            <a:endParaRPr lang="es-ES" altLang="en-US"/>
          </a:p>
        </p:txBody>
      </p:sp>
    </p:spTree>
    <p:extLst>
      <p:ext uri="{BB962C8B-B14F-4D97-AF65-F5344CB8AC3E}">
        <p14:creationId xmlns:p14="http://schemas.microsoft.com/office/powerpoint/2010/main" val="8281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n-US">
              <a:solidFill>
                <a:srgbClr val="000000"/>
              </a:solidFill>
            </a:endParaRPr>
          </a:p>
        </p:txBody>
      </p:sp>
      <p:sp>
        <p:nvSpPr>
          <p:cNvPr id="3" name="Footer Placeholder 2"/>
          <p:cNvSpPr>
            <a:spLocks noGrp="1"/>
          </p:cNvSpPr>
          <p:nvPr>
            <p:ph type="ftr" sz="quarter" idx="11"/>
          </p:nvPr>
        </p:nvSpPr>
        <p:spPr/>
        <p:txBody>
          <a:bodyPr/>
          <a:lstStyle/>
          <a:p>
            <a:pPr>
              <a:defRPr/>
            </a:pPr>
            <a:endParaRPr lang="es-ES" altLang="en-US">
              <a:solidFill>
                <a:srgbClr val="000000"/>
              </a:solidFill>
            </a:endParaRPr>
          </a:p>
        </p:txBody>
      </p:sp>
      <p:sp>
        <p:nvSpPr>
          <p:cNvPr id="4" name="Slide Number Placeholder 3"/>
          <p:cNvSpPr>
            <a:spLocks noGrp="1"/>
          </p:cNvSpPr>
          <p:nvPr>
            <p:ph type="sldNum" sz="quarter" idx="12"/>
          </p:nvPr>
        </p:nvSpPr>
        <p:spPr/>
        <p:txBody>
          <a:bodyPr/>
          <a:lstStyle/>
          <a:p>
            <a:pPr>
              <a:defRPr/>
            </a:pPr>
            <a:fld id="{1A953092-96E5-429D-86A0-33E30B00F31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802919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0032B0EB-38E4-4681-A1D7-C3C579695408}"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213773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145D9B99-E028-4213-8BB7-6A87858D0CD0}"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365194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66C18D2-AC5F-4BEA-869A-E2EC69F56252}"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354728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D521155-9F4D-477B-AFC0-6F78E3282A9F}"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521392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685800"/>
          </a:xfrm>
        </p:spPr>
        <p:txBody>
          <a:bodyPr>
            <a:normAutofit/>
          </a:bodyPr>
          <a:lstStyle>
            <a:lvl1pPr>
              <a:defRPr sz="4000"/>
            </a:lvl1pPr>
          </a:lstStyle>
          <a:p>
            <a:r>
              <a:rPr lang="en-US" dirty="0"/>
              <a:t>Click to edit Master title style</a:t>
            </a:r>
          </a:p>
        </p:txBody>
      </p:sp>
      <p:sp>
        <p:nvSpPr>
          <p:cNvPr id="7" name="Text Placeholder 2"/>
          <p:cNvSpPr>
            <a:spLocks noGrp="1"/>
          </p:cNvSpPr>
          <p:nvPr>
            <p:ph idx="1"/>
          </p:nvPr>
        </p:nvSpPr>
        <p:spPr>
          <a:xfrm>
            <a:off x="457200" y="914400"/>
            <a:ext cx="8229600" cy="5486400"/>
          </a:xfrm>
          <a:prstGeom prst="rect">
            <a:avLst/>
          </a:prstGeom>
        </p:spPr>
        <p:txBody>
          <a:bodyPr vert="horz" lIns="91440" tIns="45720" rIns="91440" bIns="45720" rtlCol="0">
            <a:normAutofit/>
          </a:bodyPr>
          <a:lstStyle>
            <a:lvl1pPr marL="0" indent="0">
              <a:buNone/>
              <a:defRPr sz="2800"/>
            </a:lvl1pPr>
            <a:lvl2pPr>
              <a:defRPr sz="2400"/>
            </a:lvl2pPr>
            <a:lvl4pPr>
              <a:defRPr sz="24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32671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7420395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28600"/>
            <a:ext cx="8229600" cy="7620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6719954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437"/>
            <a:ext cx="8229600" cy="5211763"/>
          </a:xfrm>
        </p:spPr>
        <p:txBody>
          <a:bodyPr/>
          <a:lstStyle>
            <a:lvl1pPr marL="0" indent="0">
              <a:spcBef>
                <a:spcPts val="0"/>
              </a:spcBef>
              <a:spcAft>
                <a:spcPts val="600"/>
              </a:spcAft>
              <a:buNone/>
              <a:defRPr sz="2800"/>
            </a:lvl1pPr>
            <a:lvl2pPr>
              <a:spcBef>
                <a:spcPts val="0"/>
              </a:spcBef>
              <a:spcAft>
                <a:spcPts val="600"/>
              </a:spcAft>
              <a:defRPr sz="2400"/>
            </a:lvl2pPr>
            <a:lvl3pPr>
              <a:spcBef>
                <a:spcPts val="0"/>
              </a:spcBef>
              <a:spcAft>
                <a:spcPts val="600"/>
              </a:spcAft>
              <a:defRPr/>
            </a:lvl3pPr>
            <a:lvl4pPr>
              <a:spcBef>
                <a:spcPts val="0"/>
              </a:spcBef>
              <a:spcAft>
                <a:spcPts val="600"/>
              </a:spcAft>
              <a:defRPr sz="2400"/>
            </a:lvl4pPr>
            <a:lvl5pPr>
              <a:spcBef>
                <a:spcPts val="0"/>
              </a:spcBef>
              <a:spcAft>
                <a:spcPts val="600"/>
              </a:spcAft>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152400"/>
            <a:ext cx="8229600" cy="685800"/>
          </a:xfrm>
        </p:spPr>
        <p:txBody>
          <a:bodyPr>
            <a:normAutofit/>
          </a:bodyPr>
          <a:lstStyle>
            <a:lvl1pPr>
              <a:defRPr sz="4000"/>
            </a:lvl1pPr>
          </a:lstStyle>
          <a:p>
            <a:r>
              <a:rPr lang="en-US" dirty="0"/>
              <a:t>Click to edit Master title style</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164990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2964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8"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9"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DF728756-0437-41FC-9DCA-B06BB482D23D}" type="slidenum">
              <a:rPr lang="es-ES" altLang="en-US" smtClean="0"/>
              <a:pPr>
                <a:defRPr/>
              </a:pPr>
              <a:t>‹#›</a:t>
            </a:fld>
            <a:endParaRPr lang="es-ES" altLang="en-US"/>
          </a:p>
        </p:txBody>
      </p:sp>
    </p:spTree>
    <p:extLst>
      <p:ext uri="{BB962C8B-B14F-4D97-AF65-F5344CB8AC3E}">
        <p14:creationId xmlns:p14="http://schemas.microsoft.com/office/powerpoint/2010/main" val="33929918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C61180-5010-4C28-831B-11DA910119EC}" type="datetimeFigureOut">
              <a:rPr lang="en-US" smtClean="0"/>
              <a:pPr/>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3710406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C61180-5010-4C28-831B-11DA910119EC}" type="datetimeFigureOut">
              <a:rPr lang="en-US" smtClean="0"/>
              <a:pPr/>
              <a:t>9/18/2022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288892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C61180-5010-4C28-831B-11DA910119EC}" type="datetimeFigureOut">
              <a:rPr lang="en-US" smtClean="0"/>
              <a:pPr/>
              <a:t>9/18/2022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0992045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61180-5010-4C28-831B-11DA910119EC}" type="datetimeFigureOut">
              <a:rPr lang="en-US" smtClean="0"/>
              <a:pPr/>
              <a:t>9/18/2022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11139021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6274391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C61180-5010-4C28-831B-11DA910119EC}" type="datetimeFigureOut">
              <a:rPr lang="en-US" smtClean="0"/>
              <a:pPr/>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439122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4647914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61180-5010-4C28-831B-11DA910119EC}" type="datetimeFigureOut">
              <a:rPr lang="en-US" smtClean="0"/>
              <a:pPr/>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3CB1FE-BFFF-4162-96A9-47AC7DF874C4}" type="slidenum">
              <a:rPr lang="en-US" smtClean="0"/>
              <a:pPr/>
              <a:t>‹#›</a:t>
            </a:fld>
            <a:endParaRPr lang="en-US"/>
          </a:p>
        </p:txBody>
      </p:sp>
    </p:spTree>
    <p:extLst>
      <p:ext uri="{BB962C8B-B14F-4D97-AF65-F5344CB8AC3E}">
        <p14:creationId xmlns:p14="http://schemas.microsoft.com/office/powerpoint/2010/main" val="295902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A71E56B6-BC19-4A8E-9E20-89FA18DAC376}"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722676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D8BE4316-CCAE-41BD-8E0D-4D017CDBB14D}"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57003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4"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5"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ADD9EB62-0371-4A06-9384-DA4ADC6E71E1}" type="slidenum">
              <a:rPr lang="es-ES" altLang="en-US" smtClean="0"/>
              <a:pPr>
                <a:defRPr/>
              </a:pPr>
              <a:t>‹#›</a:t>
            </a:fld>
            <a:endParaRPr lang="es-ES" altLang="en-US"/>
          </a:p>
        </p:txBody>
      </p:sp>
    </p:spTree>
    <p:extLst>
      <p:ext uri="{BB962C8B-B14F-4D97-AF65-F5344CB8AC3E}">
        <p14:creationId xmlns:p14="http://schemas.microsoft.com/office/powerpoint/2010/main" val="20857340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2CF86137-2095-4616-B097-AB3A4F6B89B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0589081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9BAEA747-106D-4F3D-88FE-F11502A274D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5189073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s-ES" altLang="en-US">
              <a:solidFill>
                <a:srgbClr val="000000"/>
              </a:solidFill>
            </a:endParaRPr>
          </a:p>
        </p:txBody>
      </p:sp>
      <p:sp>
        <p:nvSpPr>
          <p:cNvPr id="8" name="Footer Placeholder 7"/>
          <p:cNvSpPr>
            <a:spLocks noGrp="1"/>
          </p:cNvSpPr>
          <p:nvPr>
            <p:ph type="ftr" sz="quarter" idx="11"/>
          </p:nvPr>
        </p:nvSpPr>
        <p:spPr/>
        <p:txBody>
          <a:bodyPr/>
          <a:lstStyle/>
          <a:p>
            <a:pPr>
              <a:defRPr/>
            </a:pPr>
            <a:endParaRPr lang="es-ES" altLang="en-US">
              <a:solidFill>
                <a:srgbClr val="000000"/>
              </a:solidFill>
            </a:endParaRPr>
          </a:p>
        </p:txBody>
      </p:sp>
      <p:sp>
        <p:nvSpPr>
          <p:cNvPr id="9" name="Slide Number Placeholder 8"/>
          <p:cNvSpPr>
            <a:spLocks noGrp="1"/>
          </p:cNvSpPr>
          <p:nvPr>
            <p:ph type="sldNum" sz="quarter" idx="12"/>
          </p:nvPr>
        </p:nvSpPr>
        <p:spPr/>
        <p:txBody>
          <a:bodyPr/>
          <a:lstStyle/>
          <a:p>
            <a:pPr>
              <a:defRPr/>
            </a:pPr>
            <a:fld id="{0EBB0D74-02E2-4803-B665-76349BD395FC}"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18665553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s-ES" altLang="en-US">
              <a:solidFill>
                <a:srgbClr val="000000"/>
              </a:solidFill>
            </a:endParaRPr>
          </a:p>
        </p:txBody>
      </p:sp>
      <p:sp>
        <p:nvSpPr>
          <p:cNvPr id="4" name="Footer Placeholder 3"/>
          <p:cNvSpPr>
            <a:spLocks noGrp="1"/>
          </p:cNvSpPr>
          <p:nvPr>
            <p:ph type="ftr" sz="quarter" idx="11"/>
          </p:nvPr>
        </p:nvSpPr>
        <p:spPr/>
        <p:txBody>
          <a:bodyPr/>
          <a:lstStyle/>
          <a:p>
            <a:pPr>
              <a:defRPr/>
            </a:pPr>
            <a:endParaRPr lang="es-ES" altLang="en-US">
              <a:solidFill>
                <a:srgbClr val="000000"/>
              </a:solidFill>
            </a:endParaRPr>
          </a:p>
        </p:txBody>
      </p:sp>
      <p:sp>
        <p:nvSpPr>
          <p:cNvPr id="5" name="Slide Number Placeholder 4"/>
          <p:cNvSpPr>
            <a:spLocks noGrp="1"/>
          </p:cNvSpPr>
          <p:nvPr>
            <p:ph type="sldNum" sz="quarter" idx="12"/>
          </p:nvPr>
        </p:nvSpPr>
        <p:spPr/>
        <p:txBody>
          <a:bodyPr/>
          <a:lstStyle/>
          <a:p>
            <a:pPr>
              <a:defRPr/>
            </a:pPr>
            <a:fld id="{88A97856-5BD1-48C5-9430-7D77262C0EA9}"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9907743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ltLang="en-US">
              <a:solidFill>
                <a:srgbClr val="000000"/>
              </a:solidFill>
            </a:endParaRPr>
          </a:p>
        </p:txBody>
      </p:sp>
      <p:sp>
        <p:nvSpPr>
          <p:cNvPr id="3" name="Footer Placeholder 2"/>
          <p:cNvSpPr>
            <a:spLocks noGrp="1"/>
          </p:cNvSpPr>
          <p:nvPr>
            <p:ph type="ftr" sz="quarter" idx="11"/>
          </p:nvPr>
        </p:nvSpPr>
        <p:spPr/>
        <p:txBody>
          <a:bodyPr/>
          <a:lstStyle/>
          <a:p>
            <a:pPr>
              <a:defRPr/>
            </a:pPr>
            <a:endParaRPr lang="es-ES" altLang="en-US">
              <a:solidFill>
                <a:srgbClr val="000000"/>
              </a:solidFill>
            </a:endParaRPr>
          </a:p>
        </p:txBody>
      </p:sp>
      <p:sp>
        <p:nvSpPr>
          <p:cNvPr id="4" name="Slide Number Placeholder 3"/>
          <p:cNvSpPr>
            <a:spLocks noGrp="1"/>
          </p:cNvSpPr>
          <p:nvPr>
            <p:ph type="sldNum" sz="quarter" idx="12"/>
          </p:nvPr>
        </p:nvSpPr>
        <p:spPr/>
        <p:txBody>
          <a:bodyPr/>
          <a:lstStyle/>
          <a:p>
            <a:pPr>
              <a:defRPr/>
            </a:pPr>
            <a:fld id="{1A953092-96E5-429D-86A0-33E30B00F311}"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040892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0032B0EB-38E4-4681-A1D7-C3C579695408}"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5425794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s-ES" altLang="en-US">
              <a:solidFill>
                <a:srgbClr val="000000"/>
              </a:solidFill>
            </a:endParaRPr>
          </a:p>
        </p:txBody>
      </p:sp>
      <p:sp>
        <p:nvSpPr>
          <p:cNvPr id="6" name="Footer Placeholder 5"/>
          <p:cNvSpPr>
            <a:spLocks noGrp="1"/>
          </p:cNvSpPr>
          <p:nvPr>
            <p:ph type="ftr" sz="quarter" idx="11"/>
          </p:nvPr>
        </p:nvSpPr>
        <p:spPr/>
        <p:txBody>
          <a:bodyPr/>
          <a:lstStyle/>
          <a:p>
            <a:pPr>
              <a:defRPr/>
            </a:pPr>
            <a:endParaRPr lang="es-ES" altLang="en-US">
              <a:solidFill>
                <a:srgbClr val="000000"/>
              </a:solidFill>
            </a:endParaRPr>
          </a:p>
        </p:txBody>
      </p:sp>
      <p:sp>
        <p:nvSpPr>
          <p:cNvPr id="7" name="Slide Number Placeholder 6"/>
          <p:cNvSpPr>
            <a:spLocks noGrp="1"/>
          </p:cNvSpPr>
          <p:nvPr>
            <p:ph type="sldNum" sz="quarter" idx="12"/>
          </p:nvPr>
        </p:nvSpPr>
        <p:spPr/>
        <p:txBody>
          <a:bodyPr/>
          <a:lstStyle/>
          <a:p>
            <a:pPr>
              <a:defRPr/>
            </a:pPr>
            <a:fld id="{145D9B99-E028-4213-8BB7-6A87858D0CD0}"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4256180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66C18D2-AC5F-4BEA-869A-E2EC69F56252}"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32032681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s-ES" altLang="en-US">
              <a:solidFill>
                <a:srgbClr val="000000"/>
              </a:solidFill>
            </a:endParaRPr>
          </a:p>
        </p:txBody>
      </p:sp>
      <p:sp>
        <p:nvSpPr>
          <p:cNvPr id="5" name="Footer Placeholder 4"/>
          <p:cNvSpPr>
            <a:spLocks noGrp="1"/>
          </p:cNvSpPr>
          <p:nvPr>
            <p:ph type="ftr" sz="quarter" idx="11"/>
          </p:nvPr>
        </p:nvSpPr>
        <p:spPr/>
        <p:txBody>
          <a:bodyPr/>
          <a:lstStyle/>
          <a:p>
            <a:pPr>
              <a:defRPr/>
            </a:pPr>
            <a:endParaRPr lang="es-ES" altLang="en-US">
              <a:solidFill>
                <a:srgbClr val="000000"/>
              </a:solidFill>
            </a:endParaRPr>
          </a:p>
        </p:txBody>
      </p:sp>
      <p:sp>
        <p:nvSpPr>
          <p:cNvPr id="6" name="Slide Number Placeholder 5"/>
          <p:cNvSpPr>
            <a:spLocks noGrp="1"/>
          </p:cNvSpPr>
          <p:nvPr>
            <p:ph type="sldNum" sz="quarter" idx="12"/>
          </p:nvPr>
        </p:nvSpPr>
        <p:spPr/>
        <p:txBody>
          <a:bodyPr/>
          <a:lstStyle/>
          <a:p>
            <a:pPr>
              <a:defRPr/>
            </a:pPr>
            <a:fld id="{6D521155-9F4D-477B-AFC0-6F78E3282A9F}" type="slidenum">
              <a:rPr lang="es-ES" altLang="en-US" smtClean="0">
                <a:solidFill>
                  <a:srgbClr val="000000"/>
                </a:solidFill>
              </a:rPr>
              <a:pPr>
                <a:defRPr/>
              </a:pPr>
              <a:t>‹#›</a:t>
            </a:fld>
            <a:endParaRPr lang="es-ES" altLang="en-US">
              <a:solidFill>
                <a:srgbClr val="000000"/>
              </a:solidFill>
            </a:endParaRPr>
          </a:p>
        </p:txBody>
      </p:sp>
    </p:spTree>
    <p:extLst>
      <p:ext uri="{BB962C8B-B14F-4D97-AF65-F5344CB8AC3E}">
        <p14:creationId xmlns:p14="http://schemas.microsoft.com/office/powerpoint/2010/main" val="20276886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C7329A8-174A-4C68-8B95-966FCA5B974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209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3"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4"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C51E4E66-3ED4-43F1-B393-CE41054014B2}" type="slidenum">
              <a:rPr lang="es-ES" altLang="en-US" smtClean="0"/>
              <a:pPr>
                <a:defRPr/>
              </a:pPr>
              <a:t>‹#›</a:t>
            </a:fld>
            <a:endParaRPr lang="es-ES" altLang="en-US"/>
          </a:p>
        </p:txBody>
      </p:sp>
    </p:spTree>
    <p:extLst>
      <p:ext uri="{BB962C8B-B14F-4D97-AF65-F5344CB8AC3E}">
        <p14:creationId xmlns:p14="http://schemas.microsoft.com/office/powerpoint/2010/main" val="2200529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062AC0-1B1B-406C-830D-ADE7B5130F3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22371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4FB8789-AEEA-42D3-94DE-4FF27C42532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056314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E77643C-794C-4DE4-B662-20D9C1B8DAF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638407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C8F4973E-CEAF-46E4-B2DC-2E409F4F6FF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617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A7F3AFD-7DD2-434B-A69F-5E6FCAD06C2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646452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2A138FF-7657-443B-A604-7547703AF9E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48943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BB5B159F-1DB2-47EE-A3CB-9CCB1756561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919357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59E63A60-6E4E-49D9-884E-FE608A3604A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947133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6268CAE-3717-4A62-9F96-CA1FE91E978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52323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70090A1-E478-45D0-B762-169FD7A5AF0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932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F8439DA9-A6CE-4378-A4C8-056428406766}" type="slidenum">
              <a:rPr lang="es-ES" altLang="en-US" smtClean="0"/>
              <a:pPr>
                <a:defRPr/>
              </a:pPr>
              <a:t>‹#›</a:t>
            </a:fld>
            <a:endParaRPr lang="es-ES" altLang="en-US"/>
          </a:p>
        </p:txBody>
      </p:sp>
    </p:spTree>
    <p:extLst>
      <p:ext uri="{BB962C8B-B14F-4D97-AF65-F5344CB8AC3E}">
        <p14:creationId xmlns:p14="http://schemas.microsoft.com/office/powerpoint/2010/main" val="415634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atin typeface="Times New Roman" panose="02020603050405020304" pitchFamily="18" charset="0"/>
              </a:defRPr>
            </a:lvl1pPr>
          </a:lstStyle>
          <a:p>
            <a:pPr>
              <a:defRPr/>
            </a:pPr>
            <a:endParaRPr lang="es-ES" altLang="en-US"/>
          </a:p>
        </p:txBody>
      </p:sp>
      <p:sp>
        <p:nvSpPr>
          <p:cNvPr id="6" name="Rectangle 5"/>
          <p:cNvSpPr>
            <a:spLocks noGrp="1" noChangeArrowheads="1"/>
          </p:cNvSpPr>
          <p:nvPr>
            <p:ph type="ftr" sz="quarter" idx="11"/>
          </p:nvPr>
        </p:nvSpPr>
        <p:spPr/>
        <p:txBody>
          <a:bodyPr/>
          <a:lstStyle>
            <a:lvl1pPr>
              <a:defRPr>
                <a:latin typeface="Times New Roman" panose="02020603050405020304" pitchFamily="18" charset="0"/>
              </a:defRPr>
            </a:lvl1pPr>
          </a:lstStyle>
          <a:p>
            <a:pPr>
              <a:defRPr/>
            </a:pPr>
            <a:endParaRPr lang="es-ES" altLang="en-US"/>
          </a:p>
        </p:txBody>
      </p:sp>
      <p:sp>
        <p:nvSpPr>
          <p:cNvPr id="7" name="Rectangle 6"/>
          <p:cNvSpPr>
            <a:spLocks noGrp="1" noChangeArrowheads="1"/>
          </p:cNvSpPr>
          <p:nvPr>
            <p:ph type="sldNum" sz="quarter" idx="12"/>
          </p:nvPr>
        </p:nvSpPr>
        <p:spPr/>
        <p:txBody>
          <a:bodyPr/>
          <a:lstStyle>
            <a:lvl1pPr>
              <a:defRPr>
                <a:latin typeface="Times New Roman" panose="02020603050405020304" pitchFamily="18" charset="0"/>
              </a:defRPr>
            </a:lvl1pPr>
          </a:lstStyle>
          <a:p>
            <a:pPr>
              <a:defRPr/>
            </a:pPr>
            <a:fld id="{1D67A362-21AD-4F80-BFBD-BA0C3BC650C1}" type="slidenum">
              <a:rPr lang="es-ES" altLang="en-US" smtClean="0"/>
              <a:pPr>
                <a:defRPr/>
              </a:pPr>
              <a:t>‹#›</a:t>
            </a:fld>
            <a:endParaRPr lang="es-ES" altLang="en-US"/>
          </a:p>
        </p:txBody>
      </p:sp>
    </p:spTree>
    <p:extLst>
      <p:ext uri="{BB962C8B-B14F-4D97-AF65-F5344CB8AC3E}">
        <p14:creationId xmlns:p14="http://schemas.microsoft.com/office/powerpoint/2010/main" val="3864033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Arial"/>
                <a:cs typeface="+mn-cs"/>
              </a:defRPr>
            </a:lvl1pPr>
          </a:lstStyle>
          <a:p>
            <a:pPr fontAlgn="base">
              <a:spcBef>
                <a:spcPct val="0"/>
              </a:spcBef>
              <a:spcAft>
                <a:spcPct val="0"/>
              </a:spcAft>
              <a:defRPr/>
            </a:pPr>
            <a:endParaRPr lang="es-E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Arial"/>
                <a:cs typeface="+mn-cs"/>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2443182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s-E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s-E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1713F3EF-B989-4777-AD09-4EA6D58EA5FB}" type="slidenum">
              <a:rPr lang="es-ES" altLang="en-US">
                <a:solidFill>
                  <a:srgbClr val="000000"/>
                </a:solidFill>
              </a:rPr>
              <a:pPr fontAlgn="base">
                <a:spcBef>
                  <a:spcPct val="0"/>
                </a:spcBef>
                <a:spcAft>
                  <a:spcPct val="0"/>
                </a:spcAft>
                <a:defRPr/>
              </a:pPr>
              <a:t>‹#›</a:t>
            </a:fld>
            <a:endParaRPr lang="es-ES" altLang="en-US">
              <a:solidFill>
                <a:srgbClr val="000000"/>
              </a:solidFill>
            </a:endParaRPr>
          </a:p>
        </p:txBody>
      </p:sp>
    </p:spTree>
    <p:extLst>
      <p:ext uri="{BB962C8B-B14F-4D97-AF65-F5344CB8AC3E}">
        <p14:creationId xmlns:p14="http://schemas.microsoft.com/office/powerpoint/2010/main" val="10544028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kern="0"/>
          </a:p>
        </p:txBody>
      </p:sp>
      <p:sp>
        <p:nvSpPr>
          <p:cNvPr id="13" name="Shape 1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kern="0"/>
          </a:p>
        </p:txBody>
      </p:sp>
      <p:sp>
        <p:nvSpPr>
          <p:cNvPr id="14" name="Shape 14"/>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algn="r"/>
            <a:fld id="{00000000-1234-1234-1234-123412341234}" type="slidenum">
              <a:rPr lang="en-US" sz="1200" kern="0">
                <a:solidFill>
                  <a:srgbClr val="888888"/>
                </a:solidFill>
                <a:latin typeface="Calibri"/>
                <a:ea typeface="Calibri"/>
                <a:cs typeface="Calibri"/>
                <a:sym typeface="Calibri"/>
              </a:rPr>
              <a:pPr algn="r"/>
              <a:t>‹#›</a:t>
            </a:fld>
            <a:endParaRPr lang="en-US"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589339"/>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spcBef>
                <a:spcPct val="0"/>
              </a:spcBef>
              <a:spcAft>
                <a:spcPct val="0"/>
              </a:spcAft>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spcBef>
                <a:spcPct val="0"/>
              </a:spcBef>
              <a:spcAft>
                <a:spcPct val="0"/>
              </a:spcAft>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4659679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61180-5010-4C28-831B-11DA910119EC}" type="datetimeFigureOut">
              <a:rPr lang="en-US" smtClean="0"/>
              <a:pPr/>
              <a:t>9/18/2022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CB1FE-BFFF-4162-96A9-47AC7DF874C4}" type="slidenum">
              <a:rPr lang="en-US" smtClean="0"/>
              <a:pPr/>
              <a:t>‹#›</a:t>
            </a:fld>
            <a:endParaRPr lang="en-US"/>
          </a:p>
        </p:txBody>
      </p:sp>
    </p:spTree>
    <p:extLst>
      <p:ext uri="{BB962C8B-B14F-4D97-AF65-F5344CB8AC3E}">
        <p14:creationId xmlns:p14="http://schemas.microsoft.com/office/powerpoint/2010/main" val="215884038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lang="es-E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lang="es-E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95CB9D91-2252-48A2-B799-F7EAC729F3D3}" type="slidenum">
              <a:rPr lang="es-ES" altLang="en-US" smtClean="0"/>
              <a:pPr fontAlgn="base">
                <a:spcBef>
                  <a:spcPct val="0"/>
                </a:spcBef>
                <a:spcAft>
                  <a:spcPct val="0"/>
                </a:spcAft>
                <a:defRPr/>
              </a:pPr>
              <a:t>‹#›</a:t>
            </a:fld>
            <a:endParaRPr lang="es-ES" altLang="en-US"/>
          </a:p>
        </p:txBody>
      </p:sp>
    </p:spTree>
    <p:extLst>
      <p:ext uri="{BB962C8B-B14F-4D97-AF65-F5344CB8AC3E}">
        <p14:creationId xmlns:p14="http://schemas.microsoft.com/office/powerpoint/2010/main" val="1053878726"/>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E1FB7C43-D97D-4C9A-B1B2-D7261BDC3CA4}" type="slidenum">
              <a:rPr lang="en-US" altLang="en-US" smtClean="0">
                <a:solidFill>
                  <a:srgbClr val="000000"/>
                </a:solidFill>
              </a:rPr>
              <a:pPr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286362578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users.ece.utexas.edu/~valvano/Volume1/E-Book/C11_SerialInterface.ht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4.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 name="Rectangle 4"/>
          <p:cNvSpPr/>
          <p:nvPr/>
        </p:nvSpPr>
        <p:spPr>
          <a:xfrm>
            <a:off x="0" y="6611779"/>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6" name="Rectangle 5"/>
          <p:cNvSpPr/>
          <p:nvPr/>
        </p:nvSpPr>
        <p:spPr>
          <a:xfrm>
            <a:off x="1530927" y="713081"/>
            <a:ext cx="6788461" cy="1077218"/>
          </a:xfrm>
          <a:prstGeom prst="rect">
            <a:avLst/>
          </a:prstGeom>
        </p:spPr>
        <p:txBody>
          <a:bodyPr wrap="none">
            <a:spAutoFit/>
          </a:bodyPr>
          <a:lstStyle/>
          <a:p>
            <a:pPr algn="ctr" eaLnBrk="0" fontAlgn="base" hangingPunct="0">
              <a:spcBef>
                <a:spcPct val="0"/>
              </a:spcBef>
              <a:spcAft>
                <a:spcPct val="0"/>
              </a:spcAft>
            </a:pPr>
            <a:r>
              <a:rPr lang="en-US" sz="32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Introduction to Digital Systems</a:t>
            </a:r>
          </a:p>
          <a:p>
            <a:pPr algn="ctr" eaLnBrk="0" fontAlgn="base" hangingPunct="0">
              <a:spcBef>
                <a:spcPct val="0"/>
              </a:spcBef>
              <a:spcAft>
                <a:spcPct val="0"/>
              </a:spcAft>
            </a:pPr>
            <a:r>
              <a:rPr lang="en-US" sz="3200" b="1" i="1"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blurRad="38100" dist="38100" dir="2700000" algn="tl">
                    <a:srgbClr val="000000">
                      <a:alpha val="43137"/>
                    </a:srgbClr>
                  </a:outerShdw>
                </a:effectLst>
                <a:latin typeface="Cooper Black" panose="0208090404030B020404" pitchFamily="18" charset="0"/>
                <a:cs typeface="Times New Roman" panose="02020603050405020304" pitchFamily="18" charset="0"/>
              </a:rPr>
              <a:t>EGR 226</a:t>
            </a:r>
          </a:p>
        </p:txBody>
      </p:sp>
      <p:pic>
        <p:nvPicPr>
          <p:cNvPr id="4" name="Picture 8" descr="https://www.gvsu.edu/cms4/asset/94807988-C47A-2A7B-05628C365AC3C2FA/markleft_2c_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915" y="372672"/>
            <a:ext cx="1820934" cy="535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600" y="5105400"/>
            <a:ext cx="1511183" cy="461665"/>
          </a:xfrm>
          <a:prstGeom prst="rect">
            <a:avLst/>
          </a:prstGeom>
        </p:spPr>
        <p:txBody>
          <a:bodyPr wrap="none">
            <a:spAutoFit/>
          </a:bodyPr>
          <a:lstStyle/>
          <a:p>
            <a:pPr algn="ctr" eaLnBrk="0" fontAlgn="base" hangingPunct="0">
              <a:spcBef>
                <a:spcPct val="0"/>
              </a:spcBef>
              <a:spcAft>
                <a:spcPct val="0"/>
              </a:spcAft>
            </a:pPr>
            <a:r>
              <a:rPr lang="en-US" sz="2400" b="1" dirty="0">
                <a:solidFill>
                  <a:srgbClr val="66FF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Lecture_6</a:t>
            </a:r>
          </a:p>
        </p:txBody>
      </p:sp>
      <p:pic>
        <p:nvPicPr>
          <p:cNvPr id="1030" name="Picture 6"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4799" y="2073814"/>
            <a:ext cx="4380715" cy="246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4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5623676"/>
            <a:ext cx="9144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mn-cs"/>
              </a:rPr>
              <a:t>Serial data transfer is when data is transferred one bit at a 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mn-cs"/>
              </a:rPr>
              <a:t>one right after the other</a:t>
            </a:r>
            <a:endParaRPr kumimoji="0" lang="en-US" sz="2000" b="0" i="0" u="none" strike="noStrike" kern="1200" cap="none" spc="0" normalizeH="0" baseline="0" noProof="0" dirty="0">
              <a:ln>
                <a:noFill/>
              </a:ln>
              <a:solidFill>
                <a:srgbClr val="00FF00"/>
              </a:solidFill>
              <a:effectLst/>
              <a:uLnTx/>
              <a:uFillTx/>
              <a:latin typeface="Calibri"/>
              <a:ea typeface="+mn-ea"/>
              <a:cs typeface="+mn-cs"/>
            </a:endParaRPr>
          </a:p>
        </p:txBody>
      </p:sp>
      <p:sp>
        <p:nvSpPr>
          <p:cNvPr id="22" name="Title 1"/>
          <p:cNvSpPr>
            <a:spLocks noGrp="1"/>
          </p:cNvSpPr>
          <p:nvPr>
            <p:ph type="title"/>
          </p:nvPr>
        </p:nvSpPr>
        <p:spPr>
          <a:xfrm>
            <a:off x="609600" y="443490"/>
            <a:ext cx="8229600" cy="381000"/>
          </a:xfrm>
        </p:spPr>
        <p:txBody>
          <a:bodyPr vert="horz" lIns="91440" tIns="45720" rIns="91440" bIns="45720" rtlCol="0" anchor="ctr">
            <a:noAutofit/>
          </a:bodyPr>
          <a:lstStyle/>
          <a:p>
            <a:pPr>
              <a:lnSpc>
                <a:spcPct val="90000"/>
              </a:lnSpc>
            </a:pPr>
            <a:r>
              <a:rPr lang="en-US" sz="3200" b="1" dirty="0">
                <a:solidFill>
                  <a:srgbClr val="FF66FF"/>
                </a:solidFill>
                <a:latin typeface="Times" panose="02020603050405020304" pitchFamily="18" charset="0"/>
                <a:cs typeface="Times" panose="02020603050405020304" pitchFamily="18" charset="0"/>
              </a:rPr>
              <a:t>Serial Communication Between PC and Launchpad</a:t>
            </a:r>
          </a:p>
        </p:txBody>
      </p:sp>
      <p:sp>
        <p:nvSpPr>
          <p:cNvPr id="17" name="Rectangle 16"/>
          <p:cNvSpPr/>
          <p:nvPr/>
        </p:nvSpPr>
        <p:spPr>
          <a:xfrm>
            <a:off x="0" y="6611938"/>
            <a:ext cx="9144000" cy="254000"/>
          </a:xfrm>
          <a:prstGeom prst="rect">
            <a:avLst/>
          </a:prstGeom>
          <a:solidFill>
            <a:schemeClr val="tx1"/>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Adobe Devanagari" panose="02040503050201020203" pitchFamily="18" charset="0"/>
              </a:rPr>
              <a:t>Dr. Nabeeh Kandalaft		EGR226 Grand valley State University		</a:t>
            </a:r>
          </a:p>
        </p:txBody>
      </p:sp>
      <p:pic>
        <p:nvPicPr>
          <p:cNvPr id="45058" name="Picture 2" descr="Image result for laptop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790" y="1086857"/>
            <a:ext cx="2289657" cy="2289657"/>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728257" flipV="1">
            <a:off x="2340217" y="3087261"/>
            <a:ext cx="1651996" cy="7016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505895" y="3677789"/>
            <a:ext cx="2520268" cy="1552735"/>
          </a:xfrm>
          <a:prstGeom prst="rect">
            <a:avLst/>
          </a:prstGeom>
        </p:spPr>
      </p:pic>
      <p:sp>
        <p:nvSpPr>
          <p:cNvPr id="25" name="TextBox 24"/>
          <p:cNvSpPr txBox="1"/>
          <p:nvPr/>
        </p:nvSpPr>
        <p:spPr>
          <a:xfrm>
            <a:off x="5326176" y="3800231"/>
            <a:ext cx="3352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panose="02020603050405020304" pitchFamily="18" charset="0"/>
                <a:ea typeface="+mn-ea"/>
                <a:cs typeface="Times" panose="02020603050405020304" pitchFamily="18" charset="0"/>
              </a:rPr>
              <a:t>Information passes between the computer and Launchpad via USB cable as 1’s and 0’s (bits)</a:t>
            </a:r>
          </a:p>
        </p:txBody>
      </p:sp>
      <p:grpSp>
        <p:nvGrpSpPr>
          <p:cNvPr id="46" name="Group 45"/>
          <p:cNvGrpSpPr/>
          <p:nvPr/>
        </p:nvGrpSpPr>
        <p:grpSpPr>
          <a:xfrm>
            <a:off x="4790054" y="2432609"/>
            <a:ext cx="4011046" cy="1215369"/>
            <a:chOff x="789554" y="2631278"/>
            <a:chExt cx="7652204" cy="1215369"/>
          </a:xfrm>
        </p:grpSpPr>
        <p:sp>
          <p:nvSpPr>
            <p:cNvPr id="47" name="Text Box 20"/>
            <p:cNvSpPr txBox="1">
              <a:spLocks noChangeArrowheads="1"/>
            </p:cNvSpPr>
            <p:nvPr/>
          </p:nvSpPr>
          <p:spPr bwMode="auto">
            <a:xfrm>
              <a:off x="1358333"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kern="0">
                  <a:solidFill>
                    <a:srgbClr val="00FFFF"/>
                  </a:solidFill>
                  <a:latin typeface="Arial"/>
                  <a:cs typeface="Arial"/>
                </a:rPr>
                <a:t>0</a:t>
              </a:r>
            </a:p>
          </p:txBody>
        </p:sp>
        <p:sp>
          <p:nvSpPr>
            <p:cNvPr id="48" name="Text Box 21"/>
            <p:cNvSpPr txBox="1">
              <a:spLocks noChangeArrowheads="1"/>
            </p:cNvSpPr>
            <p:nvPr/>
          </p:nvSpPr>
          <p:spPr bwMode="auto">
            <a:xfrm>
              <a:off x="2004446"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49" name="Text Box 22"/>
            <p:cNvSpPr txBox="1">
              <a:spLocks noChangeArrowheads="1"/>
            </p:cNvSpPr>
            <p:nvPr/>
          </p:nvSpPr>
          <p:spPr bwMode="auto">
            <a:xfrm>
              <a:off x="2653733"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50" name="Text Box 23"/>
            <p:cNvSpPr txBox="1">
              <a:spLocks noChangeArrowheads="1"/>
            </p:cNvSpPr>
            <p:nvPr/>
          </p:nvSpPr>
          <p:spPr bwMode="auto">
            <a:xfrm>
              <a:off x="3299846"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51" name="Text Box 24"/>
            <p:cNvSpPr txBox="1">
              <a:spLocks noChangeArrowheads="1"/>
            </p:cNvSpPr>
            <p:nvPr/>
          </p:nvSpPr>
          <p:spPr bwMode="auto">
            <a:xfrm>
              <a:off x="3949133"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52" name="Text Box 25"/>
            <p:cNvSpPr txBox="1">
              <a:spLocks noChangeArrowheads="1"/>
            </p:cNvSpPr>
            <p:nvPr/>
          </p:nvSpPr>
          <p:spPr bwMode="auto">
            <a:xfrm>
              <a:off x="4595246"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53" name="Text Box 26"/>
            <p:cNvSpPr txBox="1">
              <a:spLocks noChangeArrowheads="1"/>
            </p:cNvSpPr>
            <p:nvPr/>
          </p:nvSpPr>
          <p:spPr bwMode="auto">
            <a:xfrm>
              <a:off x="5244533"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54" name="Text Box 27"/>
            <p:cNvSpPr txBox="1">
              <a:spLocks noChangeArrowheads="1"/>
            </p:cNvSpPr>
            <p:nvPr/>
          </p:nvSpPr>
          <p:spPr bwMode="auto">
            <a:xfrm>
              <a:off x="5890646" y="347993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0</a:t>
              </a:r>
            </a:p>
          </p:txBody>
        </p:sp>
        <p:sp>
          <p:nvSpPr>
            <p:cNvPr id="55" name="Text Box 28"/>
            <p:cNvSpPr txBox="1">
              <a:spLocks noChangeArrowheads="1"/>
            </p:cNvSpPr>
            <p:nvPr/>
          </p:nvSpPr>
          <p:spPr bwMode="auto">
            <a:xfrm>
              <a:off x="6536758" y="347358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00FF00"/>
                  </a:solidFill>
                  <a:latin typeface="Times New Roman" panose="02020603050405020304" pitchFamily="18" charset="0"/>
                  <a:cs typeface="Times New Roman" panose="02020603050405020304" pitchFamily="18" charset="0"/>
                </a:rPr>
                <a:t>1</a:t>
              </a:r>
            </a:p>
          </p:txBody>
        </p:sp>
        <p:sp>
          <p:nvSpPr>
            <p:cNvPr id="56" name="Text Box 30"/>
            <p:cNvSpPr txBox="1">
              <a:spLocks noChangeArrowheads="1"/>
            </p:cNvSpPr>
            <p:nvPr/>
          </p:nvSpPr>
          <p:spPr bwMode="auto">
            <a:xfrm>
              <a:off x="7292408" y="347358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FFFF00"/>
                  </a:solidFill>
                  <a:latin typeface="Times New Roman" panose="02020603050405020304" pitchFamily="18" charset="0"/>
                  <a:cs typeface="Times New Roman" panose="02020603050405020304" pitchFamily="18" charset="0"/>
                </a:rPr>
                <a:t>1</a:t>
              </a:r>
            </a:p>
          </p:txBody>
        </p:sp>
        <p:sp>
          <p:nvSpPr>
            <p:cNvPr id="57" name="Text Box 31"/>
            <p:cNvSpPr txBox="1">
              <a:spLocks noChangeArrowheads="1"/>
            </p:cNvSpPr>
            <p:nvPr/>
          </p:nvSpPr>
          <p:spPr bwMode="auto">
            <a:xfrm>
              <a:off x="7938521" y="3473585"/>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defRPr/>
              </a:pPr>
              <a:r>
                <a:rPr lang="en-US" altLang="en-US" b="1" kern="0">
                  <a:solidFill>
                    <a:srgbClr val="FFFF00"/>
                  </a:solidFill>
                  <a:latin typeface="Times New Roman" panose="02020603050405020304" pitchFamily="18" charset="0"/>
                  <a:cs typeface="Times New Roman" panose="02020603050405020304" pitchFamily="18" charset="0"/>
                </a:rPr>
                <a:t>1</a:t>
              </a:r>
            </a:p>
          </p:txBody>
        </p:sp>
        <p:sp>
          <p:nvSpPr>
            <p:cNvPr id="58" name="Line 7"/>
            <p:cNvSpPr>
              <a:spLocks noChangeShapeType="1"/>
            </p:cNvSpPr>
            <p:nvPr/>
          </p:nvSpPr>
          <p:spPr bwMode="auto">
            <a:xfrm>
              <a:off x="5698558" y="3297372"/>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59" name="Line 36"/>
            <p:cNvSpPr>
              <a:spLocks noChangeShapeType="1"/>
            </p:cNvSpPr>
            <p:nvPr/>
          </p:nvSpPr>
          <p:spPr bwMode="auto">
            <a:xfrm>
              <a:off x="1225793" y="2707487"/>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0" name="Line 39"/>
            <p:cNvSpPr>
              <a:spLocks noChangeShapeType="1"/>
            </p:cNvSpPr>
            <p:nvPr/>
          </p:nvSpPr>
          <p:spPr bwMode="auto">
            <a:xfrm>
              <a:off x="3798348" y="2717344"/>
              <a:ext cx="415"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1" name="Line 41"/>
            <p:cNvSpPr>
              <a:spLocks noChangeShapeType="1"/>
            </p:cNvSpPr>
            <p:nvPr/>
          </p:nvSpPr>
          <p:spPr bwMode="auto">
            <a:xfrm>
              <a:off x="3107343" y="2693866"/>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2" name="Line 42"/>
            <p:cNvSpPr>
              <a:spLocks noChangeShapeType="1"/>
            </p:cNvSpPr>
            <p:nvPr/>
          </p:nvSpPr>
          <p:spPr bwMode="auto">
            <a:xfrm flipH="1">
              <a:off x="6393460" y="2706212"/>
              <a:ext cx="11488"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3" name="Line 43"/>
            <p:cNvSpPr>
              <a:spLocks noChangeShapeType="1"/>
            </p:cNvSpPr>
            <p:nvPr/>
          </p:nvSpPr>
          <p:spPr bwMode="auto">
            <a:xfrm>
              <a:off x="4402467" y="2707488"/>
              <a:ext cx="2278"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4" name="Line 45"/>
            <p:cNvSpPr>
              <a:spLocks noChangeShapeType="1"/>
            </p:cNvSpPr>
            <p:nvPr/>
          </p:nvSpPr>
          <p:spPr bwMode="auto">
            <a:xfrm>
              <a:off x="5088958" y="3297372"/>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65" name="Line 47"/>
            <p:cNvSpPr>
              <a:spLocks noChangeShapeType="1"/>
            </p:cNvSpPr>
            <p:nvPr/>
          </p:nvSpPr>
          <p:spPr bwMode="auto">
            <a:xfrm>
              <a:off x="7755958" y="2631287"/>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66" name="Line 53"/>
            <p:cNvSpPr>
              <a:spLocks noChangeShapeType="1"/>
            </p:cNvSpPr>
            <p:nvPr/>
          </p:nvSpPr>
          <p:spPr bwMode="auto">
            <a:xfrm>
              <a:off x="1202758" y="3373572"/>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FFFF"/>
                </a:solidFill>
                <a:latin typeface="Arial"/>
                <a:cs typeface="Arial"/>
              </a:endParaRPr>
            </a:p>
          </p:txBody>
        </p:sp>
        <p:sp>
          <p:nvSpPr>
            <p:cNvPr id="67" name="Line 55"/>
            <p:cNvSpPr>
              <a:spLocks noChangeShapeType="1"/>
            </p:cNvSpPr>
            <p:nvPr/>
          </p:nvSpPr>
          <p:spPr bwMode="auto">
            <a:xfrm>
              <a:off x="3107758" y="3373572"/>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68" name="Line 57"/>
            <p:cNvSpPr>
              <a:spLocks noChangeShapeType="1"/>
            </p:cNvSpPr>
            <p:nvPr/>
          </p:nvSpPr>
          <p:spPr bwMode="auto">
            <a:xfrm>
              <a:off x="4403158" y="3373572"/>
              <a:ext cx="1981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b="1" kern="0">
                <a:solidFill>
                  <a:srgbClr val="00FF00"/>
                </a:solidFill>
                <a:latin typeface="Times New Roman" panose="02020603050405020304" pitchFamily="18" charset="0"/>
                <a:cs typeface="Times New Roman" panose="02020603050405020304" pitchFamily="18" charset="0"/>
              </a:endParaRPr>
            </a:p>
          </p:txBody>
        </p:sp>
        <p:sp>
          <p:nvSpPr>
            <p:cNvPr id="69" name="Line 60"/>
            <p:cNvSpPr>
              <a:spLocks noChangeShapeType="1"/>
            </p:cNvSpPr>
            <p:nvPr/>
          </p:nvSpPr>
          <p:spPr bwMode="auto">
            <a:xfrm>
              <a:off x="6993958" y="2707487"/>
              <a:ext cx="1447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0" name="Line 4"/>
            <p:cNvSpPr>
              <a:spLocks noChangeShapeType="1"/>
            </p:cNvSpPr>
            <p:nvPr/>
          </p:nvSpPr>
          <p:spPr bwMode="auto">
            <a:xfrm>
              <a:off x="2542154" y="2631287"/>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1" name="Line 51"/>
            <p:cNvSpPr>
              <a:spLocks noChangeShapeType="1"/>
            </p:cNvSpPr>
            <p:nvPr/>
          </p:nvSpPr>
          <p:spPr bwMode="auto">
            <a:xfrm>
              <a:off x="789554" y="2707487"/>
              <a:ext cx="457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2" name="Line 54"/>
            <p:cNvSpPr>
              <a:spLocks noChangeShapeType="1"/>
            </p:cNvSpPr>
            <p:nvPr/>
          </p:nvSpPr>
          <p:spPr bwMode="auto">
            <a:xfrm>
              <a:off x="1817774" y="2707487"/>
              <a:ext cx="12954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3" name="Line 56"/>
            <p:cNvSpPr>
              <a:spLocks noChangeShapeType="1"/>
            </p:cNvSpPr>
            <p:nvPr/>
          </p:nvSpPr>
          <p:spPr bwMode="auto">
            <a:xfrm>
              <a:off x="3782446" y="2707487"/>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4" name="Line 58"/>
            <p:cNvSpPr>
              <a:spLocks noChangeShapeType="1"/>
            </p:cNvSpPr>
            <p:nvPr/>
          </p:nvSpPr>
          <p:spPr bwMode="auto">
            <a:xfrm>
              <a:off x="6384358" y="2706849"/>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5" name="Line 36"/>
            <p:cNvSpPr>
              <a:spLocks noChangeShapeType="1"/>
            </p:cNvSpPr>
            <p:nvPr/>
          </p:nvSpPr>
          <p:spPr bwMode="auto">
            <a:xfrm>
              <a:off x="1832313" y="2707487"/>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sp>
          <p:nvSpPr>
            <p:cNvPr id="76" name="Line 59"/>
            <p:cNvSpPr>
              <a:spLocks noChangeShapeType="1"/>
            </p:cNvSpPr>
            <p:nvPr/>
          </p:nvSpPr>
          <p:spPr bwMode="auto">
            <a:xfrm>
              <a:off x="7070158" y="2631278"/>
              <a:ext cx="0" cy="18257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kern="0">
                <a:solidFill>
                  <a:srgbClr val="000000"/>
                </a:solidFill>
                <a:latin typeface="Arial"/>
                <a:cs typeface="Arial"/>
              </a:endParaRPr>
            </a:p>
          </p:txBody>
        </p:sp>
      </p:grpSp>
      <p:sp>
        <p:nvSpPr>
          <p:cNvPr id="2" name="Up-Down Arrow 1"/>
          <p:cNvSpPr/>
          <p:nvPr/>
        </p:nvSpPr>
        <p:spPr>
          <a:xfrm>
            <a:off x="3852487" y="2469497"/>
            <a:ext cx="231131" cy="920106"/>
          </a:xfrm>
          <a:prstGeom prst="up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01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6034960" y="2867146"/>
            <a:ext cx="457200" cy="0"/>
          </a:xfrm>
          <a:prstGeom prst="line">
            <a:avLst/>
          </a:prstGeom>
          <a:ln w="571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379277" y="2867146"/>
            <a:ext cx="457200" cy="0"/>
          </a:xfrm>
          <a:prstGeom prst="line">
            <a:avLst/>
          </a:prstGeom>
          <a:ln w="57150">
            <a:solidFill>
              <a:srgbClr val="FF6600"/>
            </a:solidFill>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Serial Communications</a:t>
            </a:r>
          </a:p>
        </p:txBody>
      </p:sp>
      <p:sp>
        <p:nvSpPr>
          <p:cNvPr id="6" name="Content Placeholder 5"/>
          <p:cNvSpPr>
            <a:spLocks noGrp="1"/>
          </p:cNvSpPr>
          <p:nvPr>
            <p:ph idx="1"/>
          </p:nvPr>
        </p:nvSpPr>
        <p:spPr>
          <a:xfrm>
            <a:off x="152399" y="808037"/>
            <a:ext cx="4681105" cy="5211763"/>
          </a:xfrm>
        </p:spPr>
        <p:txBody>
          <a:bodyPr>
            <a:normAutofit/>
          </a:bodyPr>
          <a:lstStyle/>
          <a:p>
            <a:r>
              <a:rPr lang="en-US" sz="2200" b="1" dirty="0">
                <a:solidFill>
                  <a:srgbClr val="FF00FF"/>
                </a:solidFill>
                <a:latin typeface="Times New Roman" panose="02020603050405020304" pitchFamily="18" charset="0"/>
                <a:cs typeface="Times New Roman" panose="02020603050405020304" pitchFamily="18" charset="0"/>
              </a:rPr>
              <a:t>Common configurations</a:t>
            </a:r>
          </a:p>
          <a:p>
            <a:r>
              <a:rPr lang="en-US" sz="1800" b="1" dirty="0">
                <a:solidFill>
                  <a:srgbClr val="00FF00"/>
                </a:solidFill>
                <a:latin typeface="Times New Roman" panose="02020603050405020304" pitchFamily="18" charset="0"/>
                <a:cs typeface="Times New Roman" panose="02020603050405020304" pitchFamily="18" charset="0"/>
              </a:rPr>
              <a:t>possible to have DTE-to-DCE communication with as few as two wires: </a:t>
            </a:r>
          </a:p>
          <a:p>
            <a:r>
              <a:rPr lang="en-US" sz="1800" b="1" dirty="0">
                <a:solidFill>
                  <a:srgbClr val="00FF00"/>
                </a:solidFill>
                <a:latin typeface="Times New Roman" panose="02020603050405020304" pitchFamily="18" charset="0"/>
                <a:cs typeface="Times New Roman" panose="02020603050405020304" pitchFamily="18" charset="0"/>
              </a:rPr>
              <a:t>TD and GND or RD and GND (half-duplex, one-way)</a:t>
            </a:r>
          </a:p>
          <a:p>
            <a:r>
              <a:rPr lang="en-US" sz="1800" b="1" dirty="0">
                <a:solidFill>
                  <a:srgbClr val="00FF00"/>
                </a:solidFill>
                <a:latin typeface="Times New Roman" panose="02020603050405020304" pitchFamily="18" charset="0"/>
                <a:cs typeface="Times New Roman" panose="02020603050405020304" pitchFamily="18" charset="0"/>
              </a:rPr>
              <a:t>e.g., DCE is some industrial device</a:t>
            </a:r>
          </a:p>
          <a:p>
            <a:endParaRPr lang="en-US" sz="2200" dirty="0">
              <a:latin typeface="Times New Roman" panose="02020603050405020304" pitchFamily="18" charset="0"/>
              <a:cs typeface="Times New Roman" panose="02020603050405020304" pitchFamily="18" charset="0"/>
            </a:endParaRPr>
          </a:p>
          <a:p>
            <a:r>
              <a:rPr lang="en-US" sz="1800" b="1" dirty="0">
                <a:solidFill>
                  <a:srgbClr val="00FF00"/>
                </a:solidFill>
                <a:latin typeface="Times New Roman" panose="02020603050405020304" pitchFamily="18" charset="0"/>
                <a:cs typeface="Times New Roman" panose="02020603050405020304" pitchFamily="18" charset="0"/>
              </a:rPr>
              <a:t>more common to have 3 wire (full-duplex, two-way) communication as shown</a:t>
            </a:r>
          </a:p>
          <a:p>
            <a:endParaRPr lang="en-US" sz="1800" b="1" dirty="0">
              <a:solidFill>
                <a:srgbClr val="00FF00"/>
              </a:solidFill>
              <a:latin typeface="Times New Roman" panose="02020603050405020304" pitchFamily="18" charset="0"/>
              <a:cs typeface="Times New Roman" panose="02020603050405020304" pitchFamily="18" charset="0"/>
            </a:endParaRPr>
          </a:p>
          <a:p>
            <a:r>
              <a:rPr lang="en-US" sz="1800" b="1" dirty="0">
                <a:solidFill>
                  <a:srgbClr val="00FF00"/>
                </a:solidFill>
                <a:latin typeface="Times New Roman" panose="02020603050405020304" pitchFamily="18" charset="0"/>
                <a:cs typeface="Times New Roman" panose="02020603050405020304" pitchFamily="18" charset="0"/>
              </a:rPr>
              <a:t>convention is to change labels on pins 2 and 3 on DCE</a:t>
            </a:r>
          </a:p>
          <a:p>
            <a:r>
              <a:rPr lang="en-US" sz="1800" b="1" dirty="0">
                <a:solidFill>
                  <a:srgbClr val="00FF00"/>
                </a:solidFill>
                <a:latin typeface="Times New Roman" panose="02020603050405020304" pitchFamily="18" charset="0"/>
                <a:cs typeface="Times New Roman" panose="02020603050405020304" pitchFamily="18" charset="0"/>
              </a:rPr>
              <a:t>all other pins are unused</a:t>
            </a:r>
          </a:p>
          <a:p>
            <a:pPr lvl="1"/>
            <a:endParaRPr lang="en-US" sz="2200" dirty="0">
              <a:latin typeface="Times New Roman" panose="02020603050405020304" pitchFamily="18" charset="0"/>
              <a:cs typeface="Times New Roman" panose="02020603050405020304" pitchFamily="18" charset="0"/>
            </a:endParaRPr>
          </a:p>
          <a:p>
            <a:pPr marL="457200" lvl="1" indent="0">
              <a:buNone/>
            </a:pPr>
            <a:endParaRPr lang="en-US" sz="2200" dirty="0">
              <a:latin typeface="Times New Roman" panose="02020603050405020304" pitchFamily="18" charset="0"/>
              <a:cs typeface="Times New Roman" panose="02020603050405020304" pitchFamily="18" charset="0"/>
            </a:endParaRPr>
          </a:p>
        </p:txBody>
      </p:sp>
      <p:sp>
        <p:nvSpPr>
          <p:cNvPr id="2" name="Rectangle 1"/>
          <p:cNvSpPr/>
          <p:nvPr/>
        </p:nvSpPr>
        <p:spPr>
          <a:xfrm>
            <a:off x="5272960" y="1571746"/>
            <a:ext cx="762000" cy="2792701"/>
          </a:xfrm>
          <a:prstGeom prst="rect">
            <a:avLst/>
          </a:prstGeom>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5334000" y="1752600"/>
            <a:ext cx="639919"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BCD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DSR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RI</a:t>
            </a:r>
          </a:p>
        </p:txBody>
      </p:sp>
      <p:sp>
        <p:nvSpPr>
          <p:cNvPr id="7" name="Rectangle 6"/>
          <p:cNvSpPr/>
          <p:nvPr/>
        </p:nvSpPr>
        <p:spPr>
          <a:xfrm>
            <a:off x="7836477" y="1571746"/>
            <a:ext cx="762000" cy="2792701"/>
          </a:xfrm>
          <a:prstGeom prst="rect">
            <a:avLst/>
          </a:prstGeom>
          <a:solidFill>
            <a:srgbClr val="FF33CC"/>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7897517" y="1752600"/>
            <a:ext cx="639919"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BCD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DSR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RI</a:t>
            </a:r>
          </a:p>
        </p:txBody>
      </p:sp>
      <p:cxnSp>
        <p:nvCxnSpPr>
          <p:cNvPr id="9" name="Straight Arrow Connector 8"/>
          <p:cNvCxnSpPr/>
          <p:nvPr/>
        </p:nvCxnSpPr>
        <p:spPr>
          <a:xfrm>
            <a:off x="6034960" y="2409946"/>
            <a:ext cx="1801517" cy="0"/>
          </a:xfrm>
          <a:prstGeom prst="straightConnector1">
            <a:avLst/>
          </a:prstGeom>
          <a:ln w="38100">
            <a:solidFill>
              <a:srgbClr val="00FF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034960" y="2181346"/>
            <a:ext cx="1801517" cy="0"/>
          </a:xfrm>
          <a:prstGeom prst="straightConnector1">
            <a:avLst/>
          </a:prstGeom>
          <a:ln w="38100">
            <a:solidFill>
              <a:srgbClr val="00FFFF"/>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217338" y="2856755"/>
            <a:ext cx="359366" cy="381000"/>
            <a:chOff x="3429000" y="5334000"/>
            <a:chExt cx="457200" cy="381000"/>
          </a:xfrm>
        </p:grpSpPr>
        <p:grpSp>
          <p:nvGrpSpPr>
            <p:cNvPr id="14" name="Group 13"/>
            <p:cNvGrpSpPr/>
            <p:nvPr/>
          </p:nvGrpSpPr>
          <p:grpSpPr>
            <a:xfrm>
              <a:off x="3429000" y="5562600"/>
              <a:ext cx="457200" cy="152400"/>
              <a:chOff x="3429000" y="5562600"/>
              <a:chExt cx="457200" cy="152400"/>
            </a:xfrm>
          </p:grpSpPr>
          <p:cxnSp>
            <p:nvCxnSpPr>
              <p:cNvPr id="13" name="Straight Connector 12"/>
              <p:cNvCxnSpPr/>
              <p:nvPr/>
            </p:nvCxnSpPr>
            <p:spPr>
              <a:xfrm>
                <a:off x="3429000" y="5562600"/>
                <a:ext cx="4572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74720" y="5638800"/>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20440" y="5715000"/>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3657600" y="5334000"/>
              <a:ext cx="0" cy="22860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314201" y="2846364"/>
            <a:ext cx="359366" cy="381000"/>
            <a:chOff x="3429000" y="5334000"/>
            <a:chExt cx="457200" cy="381000"/>
          </a:xfrm>
        </p:grpSpPr>
        <p:grpSp>
          <p:nvGrpSpPr>
            <p:cNvPr id="24" name="Group 23"/>
            <p:cNvGrpSpPr/>
            <p:nvPr/>
          </p:nvGrpSpPr>
          <p:grpSpPr>
            <a:xfrm>
              <a:off x="3429000" y="5562600"/>
              <a:ext cx="457200" cy="152400"/>
              <a:chOff x="3429000" y="5562600"/>
              <a:chExt cx="457200" cy="152400"/>
            </a:xfrm>
          </p:grpSpPr>
          <p:cxnSp>
            <p:nvCxnSpPr>
              <p:cNvPr id="26" name="Straight Connector 25"/>
              <p:cNvCxnSpPr/>
              <p:nvPr/>
            </p:nvCxnSpPr>
            <p:spPr>
              <a:xfrm>
                <a:off x="3429000" y="5562600"/>
                <a:ext cx="45720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74720" y="5638800"/>
                <a:ext cx="36576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520440" y="5715000"/>
                <a:ext cx="274320"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a:off x="3657600" y="5334000"/>
              <a:ext cx="0" cy="22860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5361709" y="1149449"/>
            <a:ext cx="549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Calibri"/>
                <a:ea typeface="+mn-ea"/>
                <a:cs typeface="+mn-cs"/>
              </a:rPr>
              <a:t>DTE</a:t>
            </a:r>
          </a:p>
        </p:txBody>
      </p:sp>
      <p:sp>
        <p:nvSpPr>
          <p:cNvPr id="30" name="TextBox 29"/>
          <p:cNvSpPr txBox="1"/>
          <p:nvPr/>
        </p:nvSpPr>
        <p:spPr>
          <a:xfrm>
            <a:off x="7942881" y="118152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Calibri"/>
                <a:ea typeface="+mn-ea"/>
                <a:cs typeface="+mn-cs"/>
              </a:rPr>
              <a:t>DCE</a:t>
            </a:r>
          </a:p>
        </p:txBody>
      </p:sp>
      <p:sp>
        <p:nvSpPr>
          <p:cNvPr id="31" name="Rectangle 30"/>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4" name="Picture 3">
            <a:extLst>
              <a:ext uri="{FF2B5EF4-FFF2-40B4-BE49-F238E27FC236}">
                <a16:creationId xmlns:a16="http://schemas.microsoft.com/office/drawing/2014/main" id="{E0328EB0-E768-0155-2E81-63DFFA786489}"/>
              </a:ext>
            </a:extLst>
          </p:cNvPr>
          <p:cNvPicPr>
            <a:picLocks noChangeAspect="1"/>
          </p:cNvPicPr>
          <p:nvPr/>
        </p:nvPicPr>
        <p:blipFill>
          <a:blip r:embed="rId3"/>
          <a:stretch>
            <a:fillRect/>
          </a:stretch>
        </p:blipFill>
        <p:spPr>
          <a:xfrm>
            <a:off x="6237571" y="5134569"/>
            <a:ext cx="1886032" cy="1337653"/>
          </a:xfrm>
          <a:prstGeom prst="rect">
            <a:avLst/>
          </a:prstGeom>
        </p:spPr>
      </p:pic>
    </p:spTree>
    <p:extLst>
      <p:ext uri="{BB962C8B-B14F-4D97-AF65-F5344CB8AC3E}">
        <p14:creationId xmlns:p14="http://schemas.microsoft.com/office/powerpoint/2010/main" val="6224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004144"/>
            <a:ext cx="9029700" cy="517064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RS232 protocol uses two voltage level ranges to indicate</a:t>
            </a:r>
            <a:r>
              <a:rPr kumimoji="0" lang="en-US" sz="2200" b="1" i="0" u="none" strike="noStrike" kern="1200" cap="none" spc="0" normalizeH="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binary 1’s and 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voltage range in between +3V and -3V represents an indeterminate logic level (provides noise immunity).</a:t>
            </a:r>
          </a:p>
        </p:txBody>
      </p:sp>
      <p:sp>
        <p:nvSpPr>
          <p:cNvPr id="5" name="Title 4"/>
          <p:cNvSpPr>
            <a:spLocks noGrp="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algn="ctr"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Serial Communications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959875"/>
            <a:ext cx="4800600" cy="29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2635508"/>
            <a:ext cx="3581400" cy="16158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Logic 1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is indicated by a voltage &lt; -3V,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FF"/>
                </a:solidFill>
                <a:effectLst/>
                <a:uLnTx/>
                <a:uFillTx/>
                <a:latin typeface="Times New Roman" panose="02020603050405020304" pitchFamily="18" charset="0"/>
                <a:ea typeface="+mn-ea"/>
                <a:cs typeface="Times New Roman" panose="02020603050405020304" pitchFamily="18" charset="0"/>
              </a:rPr>
              <a:t>Logic 0</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is represented by a  voltage &gt; +3V</a:t>
            </a:r>
          </a:p>
        </p:txBody>
      </p:sp>
      <p:sp>
        <p:nvSpPr>
          <p:cNvPr id="6" name="Rectangle 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9918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248" y="873658"/>
            <a:ext cx="9000346" cy="5632311"/>
          </a:xfrm>
          <a:prstGeom prst="rect">
            <a:avLst/>
          </a:prstGeom>
        </p:spPr>
        <p:txBody>
          <a:bodyPr wrap="square">
            <a:spAutoFit/>
          </a:bodyPr>
          <a:lstStyle/>
          <a:p>
            <a:pPr algn="ctr">
              <a:spcAft>
                <a:spcPts val="600"/>
              </a:spcAft>
            </a:pPr>
            <a:r>
              <a:rPr lang="en-US" sz="2200" b="1" dirty="0">
                <a:solidFill>
                  <a:srgbClr val="FF00FF"/>
                </a:solidFill>
                <a:latin typeface="Times New Roman" panose="02020603050405020304" pitchFamily="18" charset="0"/>
                <a:cs typeface="Times New Roman" panose="02020603050405020304" pitchFamily="18" charset="0"/>
              </a:rPr>
              <a:t>The electrical levels used by RS232 do not match that of any standard digital interface.</a:t>
            </a:r>
          </a:p>
          <a:p>
            <a:pPr algn="ctr">
              <a:spcAft>
                <a:spcPts val="600"/>
              </a:spcAft>
            </a:pPr>
            <a:r>
              <a:rPr lang="en-US" sz="2000" b="1" dirty="0">
                <a:solidFill>
                  <a:srgbClr val="00FF00"/>
                </a:solidFill>
                <a:latin typeface="Times New Roman" panose="02020603050405020304" pitchFamily="18" charset="0"/>
                <a:cs typeface="Times New Roman" panose="02020603050405020304" pitchFamily="18" charset="0"/>
              </a:rPr>
              <a:t>RS232 communication requires some sort of interface circuit that will translate 0V and 3.3V to the bipolar voltage levels of RS232.</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1000" dirty="0"/>
          </a:p>
          <a:p>
            <a:pPr algn="ctr"/>
            <a:r>
              <a:rPr lang="en-US" sz="2000" b="1" dirty="0">
                <a:solidFill>
                  <a:srgbClr val="00FF00"/>
                </a:solidFill>
                <a:latin typeface="Times New Roman" panose="02020603050405020304" pitchFamily="18" charset="0"/>
                <a:cs typeface="Times New Roman" panose="02020603050405020304" pitchFamily="18" charset="0"/>
              </a:rPr>
              <a:t>UCA0 is connected to a TM4C129 MCU that interfaces the USB port on the Launchpad</a:t>
            </a:r>
          </a:p>
        </p:txBody>
      </p:sp>
      <p:sp>
        <p:nvSpPr>
          <p:cNvPr id="5" name="Title 4"/>
          <p:cNvSpPr>
            <a:spLocks noGrp="1"/>
          </p:cNvSpPr>
          <p:nvPr>
            <p:ph type="title"/>
          </p:nvPr>
        </p:nvSpPr>
        <p:spPr>
          <a:xfrm>
            <a:off x="533400" y="-24581"/>
            <a:ext cx="8229600" cy="685800"/>
          </a:xfrm>
        </p:spPr>
        <p:txBody>
          <a:bodyPr vert="horz" lIns="91440" tIns="45720" rIns="91440" bIns="45720" rtlCol="0" anchor="ctr">
            <a:noAutofit/>
          </a:bodyPr>
          <a:lstStyle/>
          <a:p>
            <a:pPr algn="ctr">
              <a:lnSpc>
                <a:spcPct val="90000"/>
              </a:lnSpc>
            </a:pPr>
            <a:r>
              <a:rPr lang="en-US" sz="3200" b="1" dirty="0">
                <a:solidFill>
                  <a:srgbClr val="FF66FF"/>
                </a:solidFill>
                <a:latin typeface="Times" panose="02020603050405020304" pitchFamily="18" charset="0"/>
                <a:cs typeface="Times" panose="02020603050405020304" pitchFamily="18" charset="0"/>
              </a:rPr>
              <a:t>Serial Communications</a:t>
            </a:r>
          </a:p>
        </p:txBody>
      </p:sp>
      <p:sp>
        <p:nvSpPr>
          <p:cNvPr id="2" name="TextBox 1"/>
          <p:cNvSpPr txBox="1"/>
          <p:nvPr/>
        </p:nvSpPr>
        <p:spPr>
          <a:xfrm>
            <a:off x="2667000" y="6504801"/>
            <a:ext cx="6477000" cy="276999"/>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rPr>
              <a:t>From: Embedded Systems: Introduction to the MSP432 Microcontroller by James Valvano</a:t>
            </a:r>
          </a:p>
        </p:txBody>
      </p:sp>
      <p:sp>
        <p:nvSpPr>
          <p:cNvPr id="3" name="Rectangle 2"/>
          <p:cNvSpPr/>
          <p:nvPr/>
        </p:nvSpPr>
        <p:spPr>
          <a:xfrm>
            <a:off x="67454" y="2743200"/>
            <a:ext cx="3132946" cy="1631216"/>
          </a:xfrm>
          <a:prstGeom prst="rect">
            <a:avLst/>
          </a:prstGeom>
        </p:spPr>
        <p:txBody>
          <a:bodyPr wrap="square">
            <a:spAutoFit/>
          </a:bodyPr>
          <a:lstStyle/>
          <a:p>
            <a:r>
              <a:rPr lang="en-US" sz="2000" b="1" dirty="0">
                <a:solidFill>
                  <a:srgbClr val="FFFF00"/>
                </a:solidFill>
                <a:latin typeface="Times New Roman" panose="02020603050405020304" pitchFamily="18" charset="0"/>
                <a:cs typeface="Times New Roman" panose="02020603050405020304" pitchFamily="18" charset="0"/>
              </a:rPr>
              <a:t>e.g., a MAX3232 IC device includes a built-in charge pump and voltage </a:t>
            </a:r>
            <a:r>
              <a:rPr lang="en-US" sz="2000" b="1" dirty="0" err="1">
                <a:solidFill>
                  <a:srgbClr val="FFFF00"/>
                </a:solidFill>
                <a:latin typeface="Times New Roman" panose="02020603050405020304" pitchFamily="18" charset="0"/>
                <a:cs typeface="Times New Roman" panose="02020603050405020304" pitchFamily="18" charset="0"/>
              </a:rPr>
              <a:t>doubler</a:t>
            </a:r>
            <a:r>
              <a:rPr lang="en-US" sz="2000" b="1" dirty="0">
                <a:solidFill>
                  <a:srgbClr val="FFFF00"/>
                </a:solidFill>
                <a:latin typeface="Times New Roman" panose="02020603050405020304" pitchFamily="18" charset="0"/>
                <a:cs typeface="Times New Roman" panose="02020603050405020304" pitchFamily="18" charset="0"/>
              </a:rPr>
              <a:t> to provide ±5V on </a:t>
            </a:r>
            <a:r>
              <a:rPr lang="en-US" sz="2000" b="1" dirty="0" err="1">
                <a:solidFill>
                  <a:srgbClr val="FFFF00"/>
                </a:solidFill>
                <a:latin typeface="Times New Roman" panose="02020603050405020304" pitchFamily="18" charset="0"/>
                <a:cs typeface="Times New Roman" panose="02020603050405020304" pitchFamily="18" charset="0"/>
              </a:rPr>
              <a:t>Sout</a:t>
            </a:r>
            <a:r>
              <a:rPr lang="en-US" sz="2000" b="1" dirty="0">
                <a:solidFill>
                  <a:srgbClr val="FFFF00"/>
                </a:solidFill>
                <a:latin typeface="Times New Roman" panose="02020603050405020304" pitchFamily="18" charset="0"/>
                <a:cs typeface="Times New Roman" panose="02020603050405020304" pitchFamily="18" charset="0"/>
              </a:rPr>
              <a:t> from a single +3.3V </a:t>
            </a:r>
          </a:p>
        </p:txBody>
      </p:sp>
      <p:pic>
        <p:nvPicPr>
          <p:cNvPr id="4" name="Picture 3"/>
          <p:cNvPicPr>
            <a:picLocks noChangeAspect="1"/>
          </p:cNvPicPr>
          <p:nvPr/>
        </p:nvPicPr>
        <p:blipFill>
          <a:blip r:embed="rId2"/>
          <a:stretch>
            <a:fillRect/>
          </a:stretch>
        </p:blipFill>
        <p:spPr>
          <a:xfrm>
            <a:off x="3487575" y="2590800"/>
            <a:ext cx="5588971" cy="3043237"/>
          </a:xfrm>
          <a:prstGeom prst="rect">
            <a:avLst/>
          </a:prstGeom>
        </p:spPr>
      </p:pic>
    </p:spTree>
    <p:extLst>
      <p:ext uri="{BB962C8B-B14F-4D97-AF65-F5344CB8AC3E}">
        <p14:creationId xmlns:p14="http://schemas.microsoft.com/office/powerpoint/2010/main" val="36250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685800"/>
          </a:xfrm>
        </p:spPr>
        <p:txBody>
          <a:bodyPr vert="horz" lIns="91440" tIns="45720" rIns="91440" bIns="45720" rtlCol="0" anchor="ctr">
            <a:noAutofit/>
          </a:bodyPr>
          <a:lstStyle/>
          <a:p>
            <a:pPr algn="ctr">
              <a:lnSpc>
                <a:spcPct val="90000"/>
              </a:lnSpc>
            </a:pPr>
            <a:r>
              <a:rPr lang="en-US" sz="3200" b="1" dirty="0">
                <a:solidFill>
                  <a:srgbClr val="FF66FF"/>
                </a:solidFill>
                <a:latin typeface="Times" panose="02020603050405020304" pitchFamily="18" charset="0"/>
                <a:cs typeface="Times" panose="02020603050405020304" pitchFamily="18" charset="0"/>
              </a:rPr>
              <a:t>Serial Communications</a:t>
            </a:r>
          </a:p>
        </p:txBody>
      </p:sp>
      <p:sp>
        <p:nvSpPr>
          <p:cNvPr id="6" name="Content Placeholder 5"/>
          <p:cNvSpPr>
            <a:spLocks noGrp="1"/>
          </p:cNvSpPr>
          <p:nvPr>
            <p:ph idx="1"/>
          </p:nvPr>
        </p:nvSpPr>
        <p:spPr>
          <a:xfrm>
            <a:off x="76200" y="808037"/>
            <a:ext cx="8915400" cy="5211763"/>
          </a:xfrm>
        </p:spPr>
        <p:txBody>
          <a:bodyPr>
            <a:normAutofit/>
          </a:bodyPr>
          <a:lstStyle/>
          <a:p>
            <a:r>
              <a:rPr lang="en-US" sz="2000" b="1" dirty="0">
                <a:solidFill>
                  <a:srgbClr val="00FF00"/>
                </a:solidFill>
                <a:latin typeface="Times New Roman" panose="02020603050405020304" pitchFamily="18" charset="0"/>
                <a:cs typeface="Times New Roman" panose="02020603050405020304" pitchFamily="18" charset="0"/>
              </a:rPr>
              <a:t>Data is transmitted one byte at a time on the TD line of either the DTE or DCE (which connects to the RD line of the other party).</a:t>
            </a: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r>
              <a:rPr lang="en-US" sz="2000" b="1" dirty="0">
                <a:solidFill>
                  <a:srgbClr val="00FF00"/>
                </a:solidFill>
                <a:latin typeface="Times New Roman" panose="02020603050405020304" pitchFamily="18" charset="0"/>
                <a:cs typeface="Times New Roman" panose="02020603050405020304" pitchFamily="18" charset="0"/>
              </a:rPr>
              <a:t>The S bit is a start bit, and the T bit is a stop bit.</a:t>
            </a:r>
          </a:p>
          <a:p>
            <a:r>
              <a:rPr lang="en-US" sz="2000" b="1" dirty="0">
                <a:solidFill>
                  <a:srgbClr val="00FF00"/>
                </a:solidFill>
                <a:latin typeface="Times New Roman" panose="02020603050405020304" pitchFamily="18" charset="0"/>
                <a:cs typeface="Times New Roman" panose="02020603050405020304" pitchFamily="18" charset="0"/>
              </a:rPr>
              <a:t>Data bits are transmitted LSB-first starting with bit 0 and ending with bit 7.</a:t>
            </a:r>
          </a:p>
          <a:p>
            <a:r>
              <a:rPr lang="en-US" sz="2000" b="1" dirty="0">
                <a:solidFill>
                  <a:srgbClr val="00FF00"/>
                </a:solidFill>
                <a:latin typeface="Times New Roman" panose="02020603050405020304" pitchFamily="18" charset="0"/>
                <a:cs typeface="Times New Roman" panose="02020603050405020304" pitchFamily="18" charset="0"/>
              </a:rPr>
              <a:t>The stop bit is necessary since each transmission begins with a falling edge on TD to indicate the start bit.</a:t>
            </a:r>
          </a:p>
          <a:p>
            <a:r>
              <a:rPr lang="en-US" sz="2000" b="1" dirty="0">
                <a:solidFill>
                  <a:srgbClr val="00FF00"/>
                </a:solidFill>
                <a:latin typeface="Times New Roman" panose="02020603050405020304" pitchFamily="18" charset="0"/>
                <a:cs typeface="Times New Roman" panose="02020603050405020304" pitchFamily="18" charset="0"/>
              </a:rPr>
              <a:t>Remains Idle until there is more data to send.</a:t>
            </a:r>
          </a:p>
          <a:p>
            <a:pPr lvl="1"/>
            <a:endParaRPr lang="en-US" sz="2000" b="1" dirty="0">
              <a:solidFill>
                <a:srgbClr val="00FF00"/>
              </a:solidFill>
              <a:latin typeface="Times New Roman" panose="02020603050405020304" pitchFamily="18" charset="0"/>
              <a:cs typeface="Times New Roman" panose="02020603050405020304" pitchFamily="18" charset="0"/>
            </a:endParaRPr>
          </a:p>
          <a:p>
            <a:pPr marL="457200" lvl="1" indent="0">
              <a:buNone/>
            </a:pPr>
            <a:endParaRPr lang="en-US" sz="2000" b="1" dirty="0">
              <a:solidFill>
                <a:srgbClr val="00FF0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48169E95-A5FB-4178-A94C-D02E032FF73B}"/>
              </a:ext>
            </a:extLst>
          </p:cNvPr>
          <p:cNvGrpSpPr/>
          <p:nvPr/>
        </p:nvGrpSpPr>
        <p:grpSpPr>
          <a:xfrm>
            <a:off x="1295400" y="1828800"/>
            <a:ext cx="6465221" cy="1753786"/>
            <a:chOff x="685800" y="5112878"/>
            <a:chExt cx="6465221" cy="1753786"/>
          </a:xfrm>
        </p:grpSpPr>
        <p:grpSp>
          <p:nvGrpSpPr>
            <p:cNvPr id="8" name="Group 7">
              <a:extLst>
                <a:ext uri="{FF2B5EF4-FFF2-40B4-BE49-F238E27FC236}">
                  <a16:creationId xmlns:a16="http://schemas.microsoft.com/office/drawing/2014/main" id="{C7119956-A6BE-4330-8A45-D965C6E44C57}"/>
                </a:ext>
              </a:extLst>
            </p:cNvPr>
            <p:cNvGrpSpPr/>
            <p:nvPr/>
          </p:nvGrpSpPr>
          <p:grpSpPr>
            <a:xfrm>
              <a:off x="6709714" y="5675489"/>
              <a:ext cx="441307" cy="821843"/>
              <a:chOff x="7672394" y="4703442"/>
              <a:chExt cx="404806" cy="411321"/>
            </a:xfrm>
          </p:grpSpPr>
          <p:sp>
            <p:nvSpPr>
              <p:cNvPr id="90" name="Rectangle 5">
                <a:extLst>
                  <a:ext uri="{FF2B5EF4-FFF2-40B4-BE49-F238E27FC236}">
                    <a16:creationId xmlns:a16="http://schemas.microsoft.com/office/drawing/2014/main" id="{8A49EA02-0354-4AB4-B9B8-618FDF314166}"/>
                  </a:ext>
                </a:extLst>
              </p:cNvPr>
              <p:cNvSpPr>
                <a:spLocks noChangeArrowheads="1"/>
              </p:cNvSpPr>
              <p:nvPr/>
            </p:nvSpPr>
            <p:spPr bwMode="auto">
              <a:xfrm>
                <a:off x="7672394"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3</a:t>
                </a:r>
              </a:p>
            </p:txBody>
          </p:sp>
          <p:sp>
            <p:nvSpPr>
              <p:cNvPr id="91" name="Rectangle 6">
                <a:extLst>
                  <a:ext uri="{FF2B5EF4-FFF2-40B4-BE49-F238E27FC236}">
                    <a16:creationId xmlns:a16="http://schemas.microsoft.com/office/drawing/2014/main" id="{07BA02A8-E95F-443A-BDC6-EA533D2C895B}"/>
                  </a:ext>
                </a:extLst>
              </p:cNvPr>
              <p:cNvSpPr>
                <a:spLocks noChangeArrowheads="1"/>
              </p:cNvSpPr>
              <p:nvPr/>
            </p:nvSpPr>
            <p:spPr bwMode="auto">
              <a:xfrm>
                <a:off x="7782689" y="4703442"/>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t>
                </a:r>
              </a:p>
            </p:txBody>
          </p:sp>
          <p:sp>
            <p:nvSpPr>
              <p:cNvPr id="92" name="Rectangle 7">
                <a:extLst>
                  <a:ext uri="{FF2B5EF4-FFF2-40B4-BE49-F238E27FC236}">
                    <a16:creationId xmlns:a16="http://schemas.microsoft.com/office/drawing/2014/main" id="{C861F4A6-CD76-473F-8C33-26AB9247673E}"/>
                  </a:ext>
                </a:extLst>
              </p:cNvPr>
              <p:cNvSpPr>
                <a:spLocks noChangeArrowheads="1"/>
              </p:cNvSpPr>
              <p:nvPr/>
            </p:nvSpPr>
            <p:spPr bwMode="auto">
              <a:xfrm>
                <a:off x="7837061"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3</a:t>
                </a:r>
              </a:p>
            </p:txBody>
          </p:sp>
          <p:sp>
            <p:nvSpPr>
              <p:cNvPr id="93" name="Rectangle 8">
                <a:extLst>
                  <a:ext uri="{FF2B5EF4-FFF2-40B4-BE49-F238E27FC236}">
                    <a16:creationId xmlns:a16="http://schemas.microsoft.com/office/drawing/2014/main" id="{2D75C996-F59E-48A6-B3CF-4AC8BEA720AD}"/>
                  </a:ext>
                </a:extLst>
              </p:cNvPr>
              <p:cNvSpPr>
                <a:spLocks noChangeArrowheads="1"/>
              </p:cNvSpPr>
              <p:nvPr/>
            </p:nvSpPr>
            <p:spPr bwMode="auto">
              <a:xfrm>
                <a:off x="7947356" y="4703442"/>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V</a:t>
                </a:r>
              </a:p>
            </p:txBody>
          </p:sp>
          <p:sp>
            <p:nvSpPr>
              <p:cNvPr id="94" name="Rectangle 9">
                <a:extLst>
                  <a:ext uri="{FF2B5EF4-FFF2-40B4-BE49-F238E27FC236}">
                    <a16:creationId xmlns:a16="http://schemas.microsoft.com/office/drawing/2014/main" id="{67A5E3E3-19BD-438B-9B9A-CD1A7C80D7DD}"/>
                  </a:ext>
                </a:extLst>
              </p:cNvPr>
              <p:cNvSpPr>
                <a:spLocks noChangeArrowheads="1"/>
              </p:cNvSpPr>
              <p:nvPr/>
            </p:nvSpPr>
            <p:spPr bwMode="auto">
              <a:xfrm>
                <a:off x="7672394"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95" name="Rectangle 10">
                <a:extLst>
                  <a:ext uri="{FF2B5EF4-FFF2-40B4-BE49-F238E27FC236}">
                    <a16:creationId xmlns:a16="http://schemas.microsoft.com/office/drawing/2014/main" id="{2D79BF8C-2E44-46EC-8D66-1548B9C3E1AD}"/>
                  </a:ext>
                </a:extLst>
              </p:cNvPr>
              <p:cNvSpPr>
                <a:spLocks noChangeArrowheads="1"/>
              </p:cNvSpPr>
              <p:nvPr/>
            </p:nvSpPr>
            <p:spPr bwMode="auto">
              <a:xfrm>
                <a:off x="7726765"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96" name="Rectangle 11">
                <a:extLst>
                  <a:ext uri="{FF2B5EF4-FFF2-40B4-BE49-F238E27FC236}">
                    <a16:creationId xmlns:a16="http://schemas.microsoft.com/office/drawing/2014/main" id="{2CCB2792-862C-400D-AF43-80828312E892}"/>
                  </a:ext>
                </a:extLst>
              </p:cNvPr>
              <p:cNvSpPr>
                <a:spLocks noChangeArrowheads="1"/>
              </p:cNvSpPr>
              <p:nvPr/>
            </p:nvSpPr>
            <p:spPr bwMode="auto">
              <a:xfrm>
                <a:off x="7782689"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97" name="Rectangle 12">
                <a:extLst>
                  <a:ext uri="{FF2B5EF4-FFF2-40B4-BE49-F238E27FC236}">
                    <a16:creationId xmlns:a16="http://schemas.microsoft.com/office/drawing/2014/main" id="{3D672574-7ACF-468B-9444-31CC4FB00C64}"/>
                  </a:ext>
                </a:extLst>
              </p:cNvPr>
              <p:cNvSpPr>
                <a:spLocks noChangeArrowheads="1"/>
              </p:cNvSpPr>
              <p:nvPr/>
            </p:nvSpPr>
            <p:spPr bwMode="auto">
              <a:xfrm>
                <a:off x="7837061" y="4899319"/>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0</a:t>
                </a:r>
              </a:p>
            </p:txBody>
          </p:sp>
          <p:sp>
            <p:nvSpPr>
              <p:cNvPr id="98" name="Rectangle 13">
                <a:extLst>
                  <a:ext uri="{FF2B5EF4-FFF2-40B4-BE49-F238E27FC236}">
                    <a16:creationId xmlns:a16="http://schemas.microsoft.com/office/drawing/2014/main" id="{E6F179CF-05D9-4382-884F-E7FEF40D3409}"/>
                  </a:ext>
                </a:extLst>
              </p:cNvPr>
              <p:cNvSpPr>
                <a:spLocks noChangeArrowheads="1"/>
              </p:cNvSpPr>
              <p:nvPr/>
            </p:nvSpPr>
            <p:spPr bwMode="auto">
              <a:xfrm>
                <a:off x="7947356" y="4899319"/>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V</a:t>
                </a:r>
              </a:p>
            </p:txBody>
          </p:sp>
        </p:grpSp>
        <p:sp>
          <p:nvSpPr>
            <p:cNvPr id="9" name="Rectangle 14">
              <a:extLst>
                <a:ext uri="{FF2B5EF4-FFF2-40B4-BE49-F238E27FC236}">
                  <a16:creationId xmlns:a16="http://schemas.microsoft.com/office/drawing/2014/main" id="{9BB63A69-8B08-4A97-BEF4-14DA379DE204}"/>
                </a:ext>
              </a:extLst>
            </p:cNvPr>
            <p:cNvSpPr>
              <a:spLocks noChangeArrowheads="1"/>
            </p:cNvSpPr>
            <p:nvPr/>
          </p:nvSpPr>
          <p:spPr bwMode="auto">
            <a:xfrm>
              <a:off x="2413198"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0" name="Rectangle 15">
              <a:extLst>
                <a:ext uri="{FF2B5EF4-FFF2-40B4-BE49-F238E27FC236}">
                  <a16:creationId xmlns:a16="http://schemas.microsoft.com/office/drawing/2014/main" id="{ABF677CC-43F0-491E-A344-2FE4A4AC589E}"/>
                </a:ext>
              </a:extLst>
            </p:cNvPr>
            <p:cNvSpPr>
              <a:spLocks noChangeArrowheads="1"/>
            </p:cNvSpPr>
            <p:nvPr/>
          </p:nvSpPr>
          <p:spPr bwMode="auto">
            <a:xfrm>
              <a:off x="2524284"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0</a:t>
              </a:r>
            </a:p>
          </p:txBody>
        </p:sp>
        <p:sp>
          <p:nvSpPr>
            <p:cNvPr id="11" name="Rectangle 16">
              <a:extLst>
                <a:ext uri="{FF2B5EF4-FFF2-40B4-BE49-F238E27FC236}">
                  <a16:creationId xmlns:a16="http://schemas.microsoft.com/office/drawing/2014/main" id="{D2CF7BF3-1E9C-4770-866E-1941FA37830E}"/>
                </a:ext>
              </a:extLst>
            </p:cNvPr>
            <p:cNvSpPr>
              <a:spLocks noChangeArrowheads="1"/>
            </p:cNvSpPr>
            <p:nvPr/>
          </p:nvSpPr>
          <p:spPr bwMode="auto">
            <a:xfrm>
              <a:off x="2841660"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2" name="Rectangle 17">
              <a:extLst>
                <a:ext uri="{FF2B5EF4-FFF2-40B4-BE49-F238E27FC236}">
                  <a16:creationId xmlns:a16="http://schemas.microsoft.com/office/drawing/2014/main" id="{8AD5D2ED-F232-4E0B-97E6-82E6FEB0148B}"/>
                </a:ext>
              </a:extLst>
            </p:cNvPr>
            <p:cNvSpPr>
              <a:spLocks noChangeArrowheads="1"/>
            </p:cNvSpPr>
            <p:nvPr/>
          </p:nvSpPr>
          <p:spPr bwMode="auto">
            <a:xfrm>
              <a:off x="2940214" y="596697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1</a:t>
              </a:r>
            </a:p>
          </p:txBody>
        </p:sp>
        <p:sp>
          <p:nvSpPr>
            <p:cNvPr id="13" name="Rectangle 18">
              <a:extLst>
                <a:ext uri="{FF2B5EF4-FFF2-40B4-BE49-F238E27FC236}">
                  <a16:creationId xmlns:a16="http://schemas.microsoft.com/office/drawing/2014/main" id="{01241E97-99BA-43BE-B679-BC1706614BFD}"/>
                </a:ext>
              </a:extLst>
            </p:cNvPr>
            <p:cNvSpPr>
              <a:spLocks noChangeArrowheads="1"/>
            </p:cNvSpPr>
            <p:nvPr/>
          </p:nvSpPr>
          <p:spPr bwMode="auto">
            <a:xfrm>
              <a:off x="3270123"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4" name="Rectangle 19">
              <a:extLst>
                <a:ext uri="{FF2B5EF4-FFF2-40B4-BE49-F238E27FC236}">
                  <a16:creationId xmlns:a16="http://schemas.microsoft.com/office/drawing/2014/main" id="{4F5C5EBA-5BE1-44C6-8B32-B21DB7532781}"/>
                </a:ext>
              </a:extLst>
            </p:cNvPr>
            <p:cNvSpPr>
              <a:spLocks noChangeArrowheads="1"/>
            </p:cNvSpPr>
            <p:nvPr/>
          </p:nvSpPr>
          <p:spPr bwMode="auto">
            <a:xfrm>
              <a:off x="3377854" y="596697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2</a:t>
              </a:r>
            </a:p>
          </p:txBody>
        </p:sp>
        <p:sp>
          <p:nvSpPr>
            <p:cNvPr id="15" name="Rectangle 20">
              <a:extLst>
                <a:ext uri="{FF2B5EF4-FFF2-40B4-BE49-F238E27FC236}">
                  <a16:creationId xmlns:a16="http://schemas.microsoft.com/office/drawing/2014/main" id="{6D82B090-3460-47DA-AC9C-A52B5B1B181D}"/>
                </a:ext>
              </a:extLst>
            </p:cNvPr>
            <p:cNvSpPr>
              <a:spLocks noChangeArrowheads="1"/>
            </p:cNvSpPr>
            <p:nvPr/>
          </p:nvSpPr>
          <p:spPr bwMode="auto">
            <a:xfrm>
              <a:off x="3681650"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6" name="Rectangle 21">
              <a:extLst>
                <a:ext uri="{FF2B5EF4-FFF2-40B4-BE49-F238E27FC236}">
                  <a16:creationId xmlns:a16="http://schemas.microsoft.com/office/drawing/2014/main" id="{3BD0CB7A-755B-4D6C-814A-AB01265D7BDE}"/>
                </a:ext>
              </a:extLst>
            </p:cNvPr>
            <p:cNvSpPr>
              <a:spLocks noChangeArrowheads="1"/>
            </p:cNvSpPr>
            <p:nvPr/>
          </p:nvSpPr>
          <p:spPr bwMode="auto">
            <a:xfrm>
              <a:off x="3793705" y="5916364"/>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3</a:t>
              </a:r>
            </a:p>
          </p:txBody>
        </p:sp>
        <p:sp>
          <p:nvSpPr>
            <p:cNvPr id="17" name="Rectangle 22">
              <a:extLst>
                <a:ext uri="{FF2B5EF4-FFF2-40B4-BE49-F238E27FC236}">
                  <a16:creationId xmlns:a16="http://schemas.microsoft.com/office/drawing/2014/main" id="{665D95BD-EEFF-4D9C-8A5E-B97F86A522C0}"/>
                </a:ext>
              </a:extLst>
            </p:cNvPr>
            <p:cNvSpPr>
              <a:spLocks noChangeArrowheads="1"/>
            </p:cNvSpPr>
            <p:nvPr/>
          </p:nvSpPr>
          <p:spPr bwMode="auto">
            <a:xfrm>
              <a:off x="4093177"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8" name="Rectangle 23">
              <a:extLst>
                <a:ext uri="{FF2B5EF4-FFF2-40B4-BE49-F238E27FC236}">
                  <a16:creationId xmlns:a16="http://schemas.microsoft.com/office/drawing/2014/main" id="{E2D6167A-5AF0-4ABD-90FE-4F4039906772}"/>
                </a:ext>
              </a:extLst>
            </p:cNvPr>
            <p:cNvSpPr>
              <a:spLocks noChangeArrowheads="1"/>
            </p:cNvSpPr>
            <p:nvPr/>
          </p:nvSpPr>
          <p:spPr bwMode="auto">
            <a:xfrm>
              <a:off x="4179222" y="591539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4</a:t>
              </a:r>
            </a:p>
          </p:txBody>
        </p:sp>
        <p:sp>
          <p:nvSpPr>
            <p:cNvPr id="19" name="Rectangle 24">
              <a:extLst>
                <a:ext uri="{FF2B5EF4-FFF2-40B4-BE49-F238E27FC236}">
                  <a16:creationId xmlns:a16="http://schemas.microsoft.com/office/drawing/2014/main" id="{7EDD2E83-F927-44B2-909A-EC85172EB72B}"/>
                </a:ext>
              </a:extLst>
            </p:cNvPr>
            <p:cNvSpPr>
              <a:spLocks noChangeArrowheads="1"/>
            </p:cNvSpPr>
            <p:nvPr/>
          </p:nvSpPr>
          <p:spPr bwMode="auto">
            <a:xfrm>
              <a:off x="4521639"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20" name="Rectangle 25">
              <a:extLst>
                <a:ext uri="{FF2B5EF4-FFF2-40B4-BE49-F238E27FC236}">
                  <a16:creationId xmlns:a16="http://schemas.microsoft.com/office/drawing/2014/main" id="{7E155E2E-6C06-4C69-BFD4-5910CA9A2D0A}"/>
                </a:ext>
              </a:extLst>
            </p:cNvPr>
            <p:cNvSpPr>
              <a:spLocks noChangeArrowheads="1"/>
            </p:cNvSpPr>
            <p:nvPr/>
          </p:nvSpPr>
          <p:spPr bwMode="auto">
            <a:xfrm>
              <a:off x="4631899"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5</a:t>
              </a:r>
            </a:p>
          </p:txBody>
        </p:sp>
        <p:sp>
          <p:nvSpPr>
            <p:cNvPr id="21" name="Rectangle 26">
              <a:extLst>
                <a:ext uri="{FF2B5EF4-FFF2-40B4-BE49-F238E27FC236}">
                  <a16:creationId xmlns:a16="http://schemas.microsoft.com/office/drawing/2014/main" id="{4D47F419-21EF-4F1B-AF49-A263287A7015}"/>
                </a:ext>
              </a:extLst>
            </p:cNvPr>
            <p:cNvSpPr>
              <a:spLocks noChangeArrowheads="1"/>
            </p:cNvSpPr>
            <p:nvPr/>
          </p:nvSpPr>
          <p:spPr bwMode="auto">
            <a:xfrm>
              <a:off x="4968731"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22" name="Rectangle 27">
              <a:extLst>
                <a:ext uri="{FF2B5EF4-FFF2-40B4-BE49-F238E27FC236}">
                  <a16:creationId xmlns:a16="http://schemas.microsoft.com/office/drawing/2014/main" id="{733BE78D-6AD2-495D-A9E5-7D5C3B1BE9F0}"/>
                </a:ext>
              </a:extLst>
            </p:cNvPr>
            <p:cNvSpPr>
              <a:spLocks noChangeArrowheads="1"/>
            </p:cNvSpPr>
            <p:nvPr/>
          </p:nvSpPr>
          <p:spPr bwMode="auto">
            <a:xfrm>
              <a:off x="5068346"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6</a:t>
              </a:r>
            </a:p>
          </p:txBody>
        </p:sp>
        <p:sp>
          <p:nvSpPr>
            <p:cNvPr id="23" name="Rectangle 28">
              <a:extLst>
                <a:ext uri="{FF2B5EF4-FFF2-40B4-BE49-F238E27FC236}">
                  <a16:creationId xmlns:a16="http://schemas.microsoft.com/office/drawing/2014/main" id="{DCEF0BED-F4EE-4194-800C-FBAD51737D49}"/>
                </a:ext>
              </a:extLst>
            </p:cNvPr>
            <p:cNvSpPr>
              <a:spLocks noChangeArrowheads="1"/>
            </p:cNvSpPr>
            <p:nvPr/>
          </p:nvSpPr>
          <p:spPr bwMode="auto">
            <a:xfrm>
              <a:off x="685800" y="5822727"/>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S</a:t>
              </a:r>
            </a:p>
          </p:txBody>
        </p:sp>
        <p:sp>
          <p:nvSpPr>
            <p:cNvPr id="24" name="Rectangle 29">
              <a:extLst>
                <a:ext uri="{FF2B5EF4-FFF2-40B4-BE49-F238E27FC236}">
                  <a16:creationId xmlns:a16="http://schemas.microsoft.com/office/drawing/2014/main" id="{22849D27-7699-42A9-9163-26DEDEB418E5}"/>
                </a:ext>
              </a:extLst>
            </p:cNvPr>
            <p:cNvSpPr>
              <a:spLocks noChangeArrowheads="1"/>
            </p:cNvSpPr>
            <p:nvPr/>
          </p:nvSpPr>
          <p:spPr bwMode="auto">
            <a:xfrm>
              <a:off x="799266"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e</a:t>
              </a:r>
            </a:p>
          </p:txBody>
        </p:sp>
        <p:sp>
          <p:nvSpPr>
            <p:cNvPr id="25" name="Rectangle 30">
              <a:extLst>
                <a:ext uri="{FF2B5EF4-FFF2-40B4-BE49-F238E27FC236}">
                  <a16:creationId xmlns:a16="http://schemas.microsoft.com/office/drawing/2014/main" id="{30C15FD4-24BC-4A42-93E7-71AEECB7CE94}"/>
                </a:ext>
              </a:extLst>
            </p:cNvPr>
            <p:cNvSpPr>
              <a:spLocks noChangeArrowheads="1"/>
            </p:cNvSpPr>
            <p:nvPr/>
          </p:nvSpPr>
          <p:spPr bwMode="auto">
            <a:xfrm>
              <a:off x="890717"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r</a:t>
              </a:r>
            </a:p>
          </p:txBody>
        </p:sp>
        <p:sp>
          <p:nvSpPr>
            <p:cNvPr id="26" name="Rectangle 31">
              <a:extLst>
                <a:ext uri="{FF2B5EF4-FFF2-40B4-BE49-F238E27FC236}">
                  <a16:creationId xmlns:a16="http://schemas.microsoft.com/office/drawing/2014/main" id="{7A5CEA0E-5EFD-4B7F-9728-7B80FC25C8A9}"/>
                </a:ext>
              </a:extLst>
            </p:cNvPr>
            <p:cNvSpPr>
              <a:spLocks noChangeArrowheads="1"/>
            </p:cNvSpPr>
            <p:nvPr/>
          </p:nvSpPr>
          <p:spPr bwMode="auto">
            <a:xfrm>
              <a:off x="960152" y="5822727"/>
              <a:ext cx="54175"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i</a:t>
              </a:r>
            </a:p>
          </p:txBody>
        </p:sp>
        <p:sp>
          <p:nvSpPr>
            <p:cNvPr id="27" name="Rectangle 32">
              <a:extLst>
                <a:ext uri="{FF2B5EF4-FFF2-40B4-BE49-F238E27FC236}">
                  <a16:creationId xmlns:a16="http://schemas.microsoft.com/office/drawing/2014/main" id="{7868F783-EB71-4112-BF53-EB4A5F65D996}"/>
                </a:ext>
              </a:extLst>
            </p:cNvPr>
            <p:cNvSpPr>
              <a:spLocks noChangeArrowheads="1"/>
            </p:cNvSpPr>
            <p:nvPr/>
          </p:nvSpPr>
          <p:spPr bwMode="auto">
            <a:xfrm>
              <a:off x="1016038" y="582272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a:t>
              </a:r>
            </a:p>
          </p:txBody>
        </p:sp>
        <p:sp>
          <p:nvSpPr>
            <p:cNvPr id="28" name="Rectangle 33">
              <a:extLst>
                <a:ext uri="{FF2B5EF4-FFF2-40B4-BE49-F238E27FC236}">
                  <a16:creationId xmlns:a16="http://schemas.microsoft.com/office/drawing/2014/main" id="{88B103BF-3F31-4013-A1AB-A11B88369C56}"/>
                </a:ext>
              </a:extLst>
            </p:cNvPr>
            <p:cNvSpPr>
              <a:spLocks noChangeArrowheads="1"/>
            </p:cNvSpPr>
            <p:nvPr/>
          </p:nvSpPr>
          <p:spPr bwMode="auto">
            <a:xfrm>
              <a:off x="1107488" y="5822727"/>
              <a:ext cx="54175"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l</a:t>
              </a:r>
            </a:p>
          </p:txBody>
        </p:sp>
        <p:sp>
          <p:nvSpPr>
            <p:cNvPr id="29" name="Rectangle 34">
              <a:extLst>
                <a:ext uri="{FF2B5EF4-FFF2-40B4-BE49-F238E27FC236}">
                  <a16:creationId xmlns:a16="http://schemas.microsoft.com/office/drawing/2014/main" id="{8CBF4968-A266-425E-B5C9-E4FE5F46C7C3}"/>
                </a:ext>
              </a:extLst>
            </p:cNvPr>
            <p:cNvSpPr>
              <a:spLocks noChangeArrowheads="1"/>
            </p:cNvSpPr>
            <p:nvPr/>
          </p:nvSpPr>
          <p:spPr bwMode="auto">
            <a:xfrm>
              <a:off x="1163375" y="5822727"/>
              <a:ext cx="48931"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30" name="Rectangle 35">
              <a:extLst>
                <a:ext uri="{FF2B5EF4-FFF2-40B4-BE49-F238E27FC236}">
                  <a16:creationId xmlns:a16="http://schemas.microsoft.com/office/drawing/2014/main" id="{B30A99E7-DED7-4980-862D-D0A4FCBE2A07}"/>
                </a:ext>
              </a:extLst>
            </p:cNvPr>
            <p:cNvSpPr>
              <a:spLocks noChangeArrowheads="1"/>
            </p:cNvSpPr>
            <p:nvPr/>
          </p:nvSpPr>
          <p:spPr bwMode="auto">
            <a:xfrm>
              <a:off x="1214181" y="5822727"/>
              <a:ext cx="48931"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31" name="Rectangle 36">
              <a:extLst>
                <a:ext uri="{FF2B5EF4-FFF2-40B4-BE49-F238E27FC236}">
                  <a16:creationId xmlns:a16="http://schemas.microsoft.com/office/drawing/2014/main" id="{5A707AA7-C034-4B25-9662-E267D225200E}"/>
                </a:ext>
              </a:extLst>
            </p:cNvPr>
            <p:cNvSpPr>
              <a:spLocks noChangeArrowheads="1"/>
            </p:cNvSpPr>
            <p:nvPr/>
          </p:nvSpPr>
          <p:spPr bwMode="auto">
            <a:xfrm>
              <a:off x="1268374" y="5822727"/>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p</a:t>
              </a:r>
            </a:p>
          </p:txBody>
        </p:sp>
        <p:sp>
          <p:nvSpPr>
            <p:cNvPr id="32" name="Rectangle 37">
              <a:extLst>
                <a:ext uri="{FF2B5EF4-FFF2-40B4-BE49-F238E27FC236}">
                  <a16:creationId xmlns:a16="http://schemas.microsoft.com/office/drawing/2014/main" id="{92AE1122-D442-4953-B52B-5195F5618295}"/>
                </a:ext>
              </a:extLst>
            </p:cNvPr>
            <p:cNvSpPr>
              <a:spLocks noChangeArrowheads="1"/>
            </p:cNvSpPr>
            <p:nvPr/>
          </p:nvSpPr>
          <p:spPr bwMode="auto">
            <a:xfrm>
              <a:off x="1371678" y="582272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o</a:t>
              </a:r>
            </a:p>
          </p:txBody>
        </p:sp>
        <p:sp>
          <p:nvSpPr>
            <p:cNvPr id="33" name="Rectangle 38">
              <a:extLst>
                <a:ext uri="{FF2B5EF4-FFF2-40B4-BE49-F238E27FC236}">
                  <a16:creationId xmlns:a16="http://schemas.microsoft.com/office/drawing/2014/main" id="{F12E249B-2541-483E-AC03-1A750768C686}"/>
                </a:ext>
              </a:extLst>
            </p:cNvPr>
            <p:cNvSpPr>
              <a:spLocks noChangeArrowheads="1"/>
            </p:cNvSpPr>
            <p:nvPr/>
          </p:nvSpPr>
          <p:spPr bwMode="auto">
            <a:xfrm>
              <a:off x="1473290"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r</a:t>
              </a:r>
            </a:p>
          </p:txBody>
        </p:sp>
        <p:sp>
          <p:nvSpPr>
            <p:cNvPr id="34" name="Rectangle 39">
              <a:extLst>
                <a:ext uri="{FF2B5EF4-FFF2-40B4-BE49-F238E27FC236}">
                  <a16:creationId xmlns:a16="http://schemas.microsoft.com/office/drawing/2014/main" id="{79EA1949-A1B6-4AA6-AA3F-C6FED35B9277}"/>
                </a:ext>
              </a:extLst>
            </p:cNvPr>
            <p:cNvSpPr>
              <a:spLocks noChangeArrowheads="1"/>
            </p:cNvSpPr>
            <p:nvPr/>
          </p:nvSpPr>
          <p:spPr bwMode="auto">
            <a:xfrm>
              <a:off x="1542726" y="5822727"/>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t</a:t>
              </a:r>
            </a:p>
          </p:txBody>
        </p:sp>
        <p:sp>
          <p:nvSpPr>
            <p:cNvPr id="35" name="Rectangle 40">
              <a:extLst>
                <a:ext uri="{FF2B5EF4-FFF2-40B4-BE49-F238E27FC236}">
                  <a16:creationId xmlns:a16="http://schemas.microsoft.com/office/drawing/2014/main" id="{216854F2-6F1B-4202-8784-161809E510A3}"/>
                </a:ext>
              </a:extLst>
            </p:cNvPr>
            <p:cNvSpPr>
              <a:spLocks noChangeArrowheads="1"/>
            </p:cNvSpPr>
            <p:nvPr/>
          </p:nvSpPr>
          <p:spPr bwMode="auto">
            <a:xfrm>
              <a:off x="5397193" y="5817580"/>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b</a:t>
              </a:r>
            </a:p>
          </p:txBody>
        </p:sp>
        <p:sp>
          <p:nvSpPr>
            <p:cNvPr id="36" name="Rectangle 41">
              <a:extLst>
                <a:ext uri="{FF2B5EF4-FFF2-40B4-BE49-F238E27FC236}">
                  <a16:creationId xmlns:a16="http://schemas.microsoft.com/office/drawing/2014/main" id="{54EE8D3B-8E6A-4D70-BACF-11A264C42C4F}"/>
                </a:ext>
              </a:extLst>
            </p:cNvPr>
            <p:cNvSpPr>
              <a:spLocks noChangeArrowheads="1"/>
            </p:cNvSpPr>
            <p:nvPr/>
          </p:nvSpPr>
          <p:spPr bwMode="auto">
            <a:xfrm>
              <a:off x="5497110" y="598764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7</a:t>
              </a:r>
            </a:p>
          </p:txBody>
        </p:sp>
        <p:sp>
          <p:nvSpPr>
            <p:cNvPr id="37" name="Rectangle 45">
              <a:extLst>
                <a:ext uri="{FF2B5EF4-FFF2-40B4-BE49-F238E27FC236}">
                  <a16:creationId xmlns:a16="http://schemas.microsoft.com/office/drawing/2014/main" id="{5631C219-BDA0-4086-8734-147AA813D2A2}"/>
                </a:ext>
              </a:extLst>
            </p:cNvPr>
            <p:cNvSpPr>
              <a:spLocks noChangeArrowheads="1"/>
            </p:cNvSpPr>
            <p:nvPr/>
          </p:nvSpPr>
          <p:spPr bwMode="auto">
            <a:xfrm>
              <a:off x="1849253" y="5835604"/>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S</a:t>
              </a:r>
            </a:p>
          </p:txBody>
        </p:sp>
        <p:sp>
          <p:nvSpPr>
            <p:cNvPr id="38" name="Rectangle 46">
              <a:extLst>
                <a:ext uri="{FF2B5EF4-FFF2-40B4-BE49-F238E27FC236}">
                  <a16:creationId xmlns:a16="http://schemas.microsoft.com/office/drawing/2014/main" id="{E6E7281D-B7B5-4956-8201-C76B0218F11C}"/>
                </a:ext>
              </a:extLst>
            </p:cNvPr>
            <p:cNvSpPr>
              <a:spLocks noChangeArrowheads="1"/>
            </p:cNvSpPr>
            <p:nvPr/>
          </p:nvSpPr>
          <p:spPr bwMode="auto">
            <a:xfrm>
              <a:off x="1962719" y="5835604"/>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t</a:t>
              </a:r>
            </a:p>
          </p:txBody>
        </p:sp>
        <p:sp>
          <p:nvSpPr>
            <p:cNvPr id="39" name="Rectangle 47">
              <a:extLst>
                <a:ext uri="{FF2B5EF4-FFF2-40B4-BE49-F238E27FC236}">
                  <a16:creationId xmlns:a16="http://schemas.microsoft.com/office/drawing/2014/main" id="{4E3FFB55-26B6-4833-B156-278AAB0D710E}"/>
                </a:ext>
              </a:extLst>
            </p:cNvPr>
            <p:cNvSpPr>
              <a:spLocks noChangeArrowheads="1"/>
            </p:cNvSpPr>
            <p:nvPr/>
          </p:nvSpPr>
          <p:spPr bwMode="auto">
            <a:xfrm>
              <a:off x="2020300" y="5835604"/>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a:t>
              </a:r>
            </a:p>
          </p:txBody>
        </p:sp>
        <p:sp>
          <p:nvSpPr>
            <p:cNvPr id="40" name="Rectangle 48">
              <a:extLst>
                <a:ext uri="{FF2B5EF4-FFF2-40B4-BE49-F238E27FC236}">
                  <a16:creationId xmlns:a16="http://schemas.microsoft.com/office/drawing/2014/main" id="{FF5F1681-6C20-40E2-A0D3-44D57F81B20C}"/>
                </a:ext>
              </a:extLst>
            </p:cNvPr>
            <p:cNvSpPr>
              <a:spLocks noChangeArrowheads="1"/>
            </p:cNvSpPr>
            <p:nvPr/>
          </p:nvSpPr>
          <p:spPr bwMode="auto">
            <a:xfrm>
              <a:off x="2110057" y="5835604"/>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r</a:t>
              </a:r>
            </a:p>
          </p:txBody>
        </p:sp>
        <p:sp>
          <p:nvSpPr>
            <p:cNvPr id="41" name="Rectangle 49">
              <a:extLst>
                <a:ext uri="{FF2B5EF4-FFF2-40B4-BE49-F238E27FC236}">
                  <a16:creationId xmlns:a16="http://schemas.microsoft.com/office/drawing/2014/main" id="{4CB427CA-27B2-4318-A83B-078B8804E885}"/>
                </a:ext>
              </a:extLst>
            </p:cNvPr>
            <p:cNvSpPr>
              <a:spLocks noChangeArrowheads="1"/>
            </p:cNvSpPr>
            <p:nvPr/>
          </p:nvSpPr>
          <p:spPr bwMode="auto">
            <a:xfrm>
              <a:off x="2179492" y="5835604"/>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t</a:t>
              </a:r>
            </a:p>
          </p:txBody>
        </p:sp>
        <p:sp>
          <p:nvSpPr>
            <p:cNvPr id="42" name="Freeform 64">
              <a:extLst>
                <a:ext uri="{FF2B5EF4-FFF2-40B4-BE49-F238E27FC236}">
                  <a16:creationId xmlns:a16="http://schemas.microsoft.com/office/drawing/2014/main" id="{DEF8C8F8-FA1D-43B9-A832-3EBA82201138}"/>
                </a:ext>
              </a:extLst>
            </p:cNvPr>
            <p:cNvSpPr>
              <a:spLocks/>
            </p:cNvSpPr>
            <p:nvPr/>
          </p:nvSpPr>
          <p:spPr bwMode="auto">
            <a:xfrm>
              <a:off x="2218442"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3" name="Rectangle 65">
              <a:extLst>
                <a:ext uri="{FF2B5EF4-FFF2-40B4-BE49-F238E27FC236}">
                  <a16:creationId xmlns:a16="http://schemas.microsoft.com/office/drawing/2014/main" id="{03A2BF1D-B2F7-4DA3-9D61-99A888EF5A10}"/>
                </a:ext>
              </a:extLst>
            </p:cNvPr>
            <p:cNvSpPr>
              <a:spLocks noChangeArrowheads="1"/>
            </p:cNvSpPr>
            <p:nvPr/>
          </p:nvSpPr>
          <p:spPr bwMode="auto">
            <a:xfrm>
              <a:off x="2311586"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4" name="Freeform 67">
              <a:extLst>
                <a:ext uri="{FF2B5EF4-FFF2-40B4-BE49-F238E27FC236}">
                  <a16:creationId xmlns:a16="http://schemas.microsoft.com/office/drawing/2014/main" id="{F37A657D-D2FA-41E7-86FB-7B2EE5E74066}"/>
                </a:ext>
              </a:extLst>
            </p:cNvPr>
            <p:cNvSpPr>
              <a:spLocks/>
            </p:cNvSpPr>
            <p:nvPr/>
          </p:nvSpPr>
          <p:spPr bwMode="auto">
            <a:xfrm>
              <a:off x="2646905"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5" name="Rectangle 69">
              <a:extLst>
                <a:ext uri="{FF2B5EF4-FFF2-40B4-BE49-F238E27FC236}">
                  <a16:creationId xmlns:a16="http://schemas.microsoft.com/office/drawing/2014/main" id="{5BE1619B-42CF-4012-B46E-A8C0E888AA76}"/>
                </a:ext>
              </a:extLst>
            </p:cNvPr>
            <p:cNvSpPr>
              <a:spLocks noChangeArrowheads="1"/>
            </p:cNvSpPr>
            <p:nvPr/>
          </p:nvSpPr>
          <p:spPr bwMode="auto">
            <a:xfrm>
              <a:off x="2741743"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6" name="Freeform 71">
              <a:extLst>
                <a:ext uri="{FF2B5EF4-FFF2-40B4-BE49-F238E27FC236}">
                  <a16:creationId xmlns:a16="http://schemas.microsoft.com/office/drawing/2014/main" id="{430B3755-F4B8-4325-9A97-841C7158562C}"/>
                </a:ext>
              </a:extLst>
            </p:cNvPr>
            <p:cNvSpPr>
              <a:spLocks/>
            </p:cNvSpPr>
            <p:nvPr/>
          </p:nvSpPr>
          <p:spPr bwMode="auto">
            <a:xfrm>
              <a:off x="3075367"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7" name="Rectangle 73">
              <a:extLst>
                <a:ext uri="{FF2B5EF4-FFF2-40B4-BE49-F238E27FC236}">
                  <a16:creationId xmlns:a16="http://schemas.microsoft.com/office/drawing/2014/main" id="{B6C2A055-45EE-43B6-A4FF-0964D0CE0A45}"/>
                </a:ext>
              </a:extLst>
            </p:cNvPr>
            <p:cNvSpPr>
              <a:spLocks noChangeArrowheads="1"/>
            </p:cNvSpPr>
            <p:nvPr/>
          </p:nvSpPr>
          <p:spPr bwMode="auto">
            <a:xfrm>
              <a:off x="3170204"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8" name="Freeform 75">
              <a:extLst>
                <a:ext uri="{FF2B5EF4-FFF2-40B4-BE49-F238E27FC236}">
                  <a16:creationId xmlns:a16="http://schemas.microsoft.com/office/drawing/2014/main" id="{D1A20C03-BCDC-43A9-AE84-38930F25F676}"/>
                </a:ext>
              </a:extLst>
            </p:cNvPr>
            <p:cNvSpPr>
              <a:spLocks/>
            </p:cNvSpPr>
            <p:nvPr/>
          </p:nvSpPr>
          <p:spPr bwMode="auto">
            <a:xfrm>
              <a:off x="3503830"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49" name="Rectangle 77">
              <a:extLst>
                <a:ext uri="{FF2B5EF4-FFF2-40B4-BE49-F238E27FC236}">
                  <a16:creationId xmlns:a16="http://schemas.microsoft.com/office/drawing/2014/main" id="{005BDE7E-AEEE-4483-925C-F01CE72DF701}"/>
                </a:ext>
              </a:extLst>
            </p:cNvPr>
            <p:cNvSpPr>
              <a:spLocks noChangeArrowheads="1"/>
            </p:cNvSpPr>
            <p:nvPr/>
          </p:nvSpPr>
          <p:spPr bwMode="auto">
            <a:xfrm>
              <a:off x="3598667"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0" name="Freeform 79">
              <a:extLst>
                <a:ext uri="{FF2B5EF4-FFF2-40B4-BE49-F238E27FC236}">
                  <a16:creationId xmlns:a16="http://schemas.microsoft.com/office/drawing/2014/main" id="{6F7A2DD0-FBBD-4CD5-A546-DE1B3E7E6BA0}"/>
                </a:ext>
              </a:extLst>
            </p:cNvPr>
            <p:cNvSpPr>
              <a:spLocks/>
            </p:cNvSpPr>
            <p:nvPr/>
          </p:nvSpPr>
          <p:spPr bwMode="auto">
            <a:xfrm>
              <a:off x="3932291"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1" name="Rectangle 81">
              <a:extLst>
                <a:ext uri="{FF2B5EF4-FFF2-40B4-BE49-F238E27FC236}">
                  <a16:creationId xmlns:a16="http://schemas.microsoft.com/office/drawing/2014/main" id="{19811958-F521-42BD-B4AE-FF02749FE2F5}"/>
                </a:ext>
              </a:extLst>
            </p:cNvPr>
            <p:cNvSpPr>
              <a:spLocks noChangeArrowheads="1"/>
            </p:cNvSpPr>
            <p:nvPr/>
          </p:nvSpPr>
          <p:spPr bwMode="auto">
            <a:xfrm>
              <a:off x="4027130"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2" name="Freeform 83">
              <a:extLst>
                <a:ext uri="{FF2B5EF4-FFF2-40B4-BE49-F238E27FC236}">
                  <a16:creationId xmlns:a16="http://schemas.microsoft.com/office/drawing/2014/main" id="{1F3F10B6-B77D-4F24-83AA-E6675389A6E0}"/>
                </a:ext>
              </a:extLst>
            </p:cNvPr>
            <p:cNvSpPr>
              <a:spLocks/>
            </p:cNvSpPr>
            <p:nvPr/>
          </p:nvSpPr>
          <p:spPr bwMode="auto">
            <a:xfrm>
              <a:off x="4360755"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3" name="Rectangle 85">
              <a:extLst>
                <a:ext uri="{FF2B5EF4-FFF2-40B4-BE49-F238E27FC236}">
                  <a16:creationId xmlns:a16="http://schemas.microsoft.com/office/drawing/2014/main" id="{BCC2CFF6-B8C0-4DAF-9C8A-063FD05D8E3C}"/>
                </a:ext>
              </a:extLst>
            </p:cNvPr>
            <p:cNvSpPr>
              <a:spLocks noChangeArrowheads="1"/>
            </p:cNvSpPr>
            <p:nvPr/>
          </p:nvSpPr>
          <p:spPr bwMode="auto">
            <a:xfrm>
              <a:off x="4455592"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4" name="Freeform 87">
              <a:extLst>
                <a:ext uri="{FF2B5EF4-FFF2-40B4-BE49-F238E27FC236}">
                  <a16:creationId xmlns:a16="http://schemas.microsoft.com/office/drawing/2014/main" id="{49C31733-C457-4C59-904E-353C745AFB22}"/>
                </a:ext>
              </a:extLst>
            </p:cNvPr>
            <p:cNvSpPr>
              <a:spLocks/>
            </p:cNvSpPr>
            <p:nvPr/>
          </p:nvSpPr>
          <p:spPr bwMode="auto">
            <a:xfrm>
              <a:off x="4790910"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5" name="Rectangle 89">
              <a:extLst>
                <a:ext uri="{FF2B5EF4-FFF2-40B4-BE49-F238E27FC236}">
                  <a16:creationId xmlns:a16="http://schemas.microsoft.com/office/drawing/2014/main" id="{10FED77D-6615-4D29-AC34-D70FE3E865ED}"/>
                </a:ext>
              </a:extLst>
            </p:cNvPr>
            <p:cNvSpPr>
              <a:spLocks noChangeArrowheads="1"/>
            </p:cNvSpPr>
            <p:nvPr/>
          </p:nvSpPr>
          <p:spPr bwMode="auto">
            <a:xfrm>
              <a:off x="4884054"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6" name="Freeform 91">
              <a:extLst>
                <a:ext uri="{FF2B5EF4-FFF2-40B4-BE49-F238E27FC236}">
                  <a16:creationId xmlns:a16="http://schemas.microsoft.com/office/drawing/2014/main" id="{27AC002E-8E93-45FE-9789-FE1C6B210268}"/>
                </a:ext>
              </a:extLst>
            </p:cNvPr>
            <p:cNvSpPr>
              <a:spLocks/>
            </p:cNvSpPr>
            <p:nvPr/>
          </p:nvSpPr>
          <p:spPr bwMode="auto">
            <a:xfrm>
              <a:off x="5219372"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7" name="Rectangle 93">
              <a:extLst>
                <a:ext uri="{FF2B5EF4-FFF2-40B4-BE49-F238E27FC236}">
                  <a16:creationId xmlns:a16="http://schemas.microsoft.com/office/drawing/2014/main" id="{704C9F2A-C53D-45EF-9803-1ACA4C33E54A}"/>
                </a:ext>
              </a:extLst>
            </p:cNvPr>
            <p:cNvSpPr>
              <a:spLocks noChangeArrowheads="1"/>
            </p:cNvSpPr>
            <p:nvPr/>
          </p:nvSpPr>
          <p:spPr bwMode="auto">
            <a:xfrm>
              <a:off x="5312516"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8" name="Freeform 95">
              <a:extLst>
                <a:ext uri="{FF2B5EF4-FFF2-40B4-BE49-F238E27FC236}">
                  <a16:creationId xmlns:a16="http://schemas.microsoft.com/office/drawing/2014/main" id="{120BE8E9-6F2D-452A-BE04-ED25C91DA2E8}"/>
                </a:ext>
              </a:extLst>
            </p:cNvPr>
            <p:cNvSpPr>
              <a:spLocks/>
            </p:cNvSpPr>
            <p:nvPr/>
          </p:nvSpPr>
          <p:spPr bwMode="auto">
            <a:xfrm>
              <a:off x="5647836"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9" name="Rectangle 97">
              <a:extLst>
                <a:ext uri="{FF2B5EF4-FFF2-40B4-BE49-F238E27FC236}">
                  <a16:creationId xmlns:a16="http://schemas.microsoft.com/office/drawing/2014/main" id="{97C99E9E-32FB-4D56-BD67-47549041CAC0}"/>
                </a:ext>
              </a:extLst>
            </p:cNvPr>
            <p:cNvSpPr>
              <a:spLocks noChangeArrowheads="1"/>
            </p:cNvSpPr>
            <p:nvPr/>
          </p:nvSpPr>
          <p:spPr bwMode="auto">
            <a:xfrm>
              <a:off x="1093940" y="5694004"/>
              <a:ext cx="685879"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0" name="Freeform 100">
              <a:extLst>
                <a:ext uri="{FF2B5EF4-FFF2-40B4-BE49-F238E27FC236}">
                  <a16:creationId xmlns:a16="http://schemas.microsoft.com/office/drawing/2014/main" id="{0662CF75-D1FA-4164-985D-EF4A388CA774}"/>
                </a:ext>
              </a:extLst>
            </p:cNvPr>
            <p:cNvSpPr>
              <a:spLocks/>
            </p:cNvSpPr>
            <p:nvPr/>
          </p:nvSpPr>
          <p:spPr bwMode="auto">
            <a:xfrm>
              <a:off x="1771351" y="5704304"/>
              <a:ext cx="103305" cy="659155"/>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1" name="Rectangle 103">
              <a:extLst>
                <a:ext uri="{FF2B5EF4-FFF2-40B4-BE49-F238E27FC236}">
                  <a16:creationId xmlns:a16="http://schemas.microsoft.com/office/drawing/2014/main" id="{C35A6ED4-92DD-4399-934C-4EBAE336C432}"/>
                </a:ext>
              </a:extLst>
            </p:cNvPr>
            <p:cNvSpPr>
              <a:spLocks noChangeArrowheads="1"/>
            </p:cNvSpPr>
            <p:nvPr/>
          </p:nvSpPr>
          <p:spPr bwMode="auto">
            <a:xfrm>
              <a:off x="1883124"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2" name="Freeform 107">
              <a:extLst>
                <a:ext uri="{FF2B5EF4-FFF2-40B4-BE49-F238E27FC236}">
                  <a16:creationId xmlns:a16="http://schemas.microsoft.com/office/drawing/2014/main" id="{25A0A8E8-B153-4CD7-9689-BB10F2F6840D}"/>
                </a:ext>
              </a:extLst>
            </p:cNvPr>
            <p:cNvSpPr>
              <a:spLocks/>
            </p:cNvSpPr>
            <p:nvPr/>
          </p:nvSpPr>
          <p:spPr bwMode="auto">
            <a:xfrm>
              <a:off x="2218442"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3" name="Rectangle 108">
              <a:extLst>
                <a:ext uri="{FF2B5EF4-FFF2-40B4-BE49-F238E27FC236}">
                  <a16:creationId xmlns:a16="http://schemas.microsoft.com/office/drawing/2014/main" id="{03A9E092-620C-4999-8ED3-73E287C53119}"/>
                </a:ext>
              </a:extLst>
            </p:cNvPr>
            <p:cNvSpPr>
              <a:spLocks noChangeArrowheads="1"/>
            </p:cNvSpPr>
            <p:nvPr/>
          </p:nvSpPr>
          <p:spPr bwMode="auto">
            <a:xfrm>
              <a:off x="2311586"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4" name="Freeform 110">
              <a:extLst>
                <a:ext uri="{FF2B5EF4-FFF2-40B4-BE49-F238E27FC236}">
                  <a16:creationId xmlns:a16="http://schemas.microsoft.com/office/drawing/2014/main" id="{7796B2C4-2A9E-4670-8F17-3A71CE10CB9D}"/>
                </a:ext>
              </a:extLst>
            </p:cNvPr>
            <p:cNvSpPr>
              <a:spLocks/>
            </p:cNvSpPr>
            <p:nvPr/>
          </p:nvSpPr>
          <p:spPr bwMode="auto">
            <a:xfrm>
              <a:off x="2646905" y="5704304"/>
              <a:ext cx="103305" cy="659155"/>
            </a:xfrm>
            <a:custGeom>
              <a:avLst/>
              <a:gdLst>
                <a:gd name="T0" fmla="*/ 10 w 61"/>
                <a:gd name="T1" fmla="*/ 0 h 256"/>
                <a:gd name="T2" fmla="*/ 0 w 61"/>
                <a:gd name="T3" fmla="*/ 2 h 256"/>
                <a:gd name="T4" fmla="*/ 50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0"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5" name="Rectangle 112">
              <a:extLst>
                <a:ext uri="{FF2B5EF4-FFF2-40B4-BE49-F238E27FC236}">
                  <a16:creationId xmlns:a16="http://schemas.microsoft.com/office/drawing/2014/main" id="{4A396D06-8E57-414B-AD77-B5802523FAF6}"/>
                </a:ext>
              </a:extLst>
            </p:cNvPr>
            <p:cNvSpPr>
              <a:spLocks noChangeArrowheads="1"/>
            </p:cNvSpPr>
            <p:nvPr/>
          </p:nvSpPr>
          <p:spPr bwMode="auto">
            <a:xfrm>
              <a:off x="2741743"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6" name="Freeform 114">
              <a:extLst>
                <a:ext uri="{FF2B5EF4-FFF2-40B4-BE49-F238E27FC236}">
                  <a16:creationId xmlns:a16="http://schemas.microsoft.com/office/drawing/2014/main" id="{32EB6BE8-A42F-4107-9478-3491B08F95B7}"/>
                </a:ext>
              </a:extLst>
            </p:cNvPr>
            <p:cNvSpPr>
              <a:spLocks/>
            </p:cNvSpPr>
            <p:nvPr/>
          </p:nvSpPr>
          <p:spPr bwMode="auto">
            <a:xfrm>
              <a:off x="3075367" y="5704304"/>
              <a:ext cx="99918" cy="661731"/>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7" name="Rectangle 116">
              <a:extLst>
                <a:ext uri="{FF2B5EF4-FFF2-40B4-BE49-F238E27FC236}">
                  <a16:creationId xmlns:a16="http://schemas.microsoft.com/office/drawing/2014/main" id="{2F0F0E82-3EC2-4974-958B-D6F55BD14422}"/>
                </a:ext>
              </a:extLst>
            </p:cNvPr>
            <p:cNvSpPr>
              <a:spLocks noChangeArrowheads="1"/>
            </p:cNvSpPr>
            <p:nvPr/>
          </p:nvSpPr>
          <p:spPr bwMode="auto">
            <a:xfrm>
              <a:off x="3170204"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8" name="Freeform 118">
              <a:extLst>
                <a:ext uri="{FF2B5EF4-FFF2-40B4-BE49-F238E27FC236}">
                  <a16:creationId xmlns:a16="http://schemas.microsoft.com/office/drawing/2014/main" id="{3AD9AEC8-6323-4910-9AE1-7EEB34A0E66A}"/>
                </a:ext>
              </a:extLst>
            </p:cNvPr>
            <p:cNvSpPr>
              <a:spLocks/>
            </p:cNvSpPr>
            <p:nvPr/>
          </p:nvSpPr>
          <p:spPr bwMode="auto">
            <a:xfrm>
              <a:off x="3503830"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9" name="Rectangle 120">
              <a:extLst>
                <a:ext uri="{FF2B5EF4-FFF2-40B4-BE49-F238E27FC236}">
                  <a16:creationId xmlns:a16="http://schemas.microsoft.com/office/drawing/2014/main" id="{373893E3-6318-43BB-BEF1-61C87B17AF4F}"/>
                </a:ext>
              </a:extLst>
            </p:cNvPr>
            <p:cNvSpPr>
              <a:spLocks noChangeArrowheads="1"/>
            </p:cNvSpPr>
            <p:nvPr/>
          </p:nvSpPr>
          <p:spPr bwMode="auto">
            <a:xfrm>
              <a:off x="3598667"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0" name="Freeform 122">
              <a:extLst>
                <a:ext uri="{FF2B5EF4-FFF2-40B4-BE49-F238E27FC236}">
                  <a16:creationId xmlns:a16="http://schemas.microsoft.com/office/drawing/2014/main" id="{6C6868D4-BC93-4B95-AABD-D48DD2EE95DB}"/>
                </a:ext>
              </a:extLst>
            </p:cNvPr>
            <p:cNvSpPr>
              <a:spLocks/>
            </p:cNvSpPr>
            <p:nvPr/>
          </p:nvSpPr>
          <p:spPr bwMode="auto">
            <a:xfrm>
              <a:off x="3932291"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1" name="Rectangle 124">
              <a:extLst>
                <a:ext uri="{FF2B5EF4-FFF2-40B4-BE49-F238E27FC236}">
                  <a16:creationId xmlns:a16="http://schemas.microsoft.com/office/drawing/2014/main" id="{818E4005-4CA4-409B-9F3A-A0EF06408B3B}"/>
                </a:ext>
              </a:extLst>
            </p:cNvPr>
            <p:cNvSpPr>
              <a:spLocks noChangeArrowheads="1"/>
            </p:cNvSpPr>
            <p:nvPr/>
          </p:nvSpPr>
          <p:spPr bwMode="auto">
            <a:xfrm>
              <a:off x="4027130"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2" name="Freeform 126">
              <a:extLst>
                <a:ext uri="{FF2B5EF4-FFF2-40B4-BE49-F238E27FC236}">
                  <a16:creationId xmlns:a16="http://schemas.microsoft.com/office/drawing/2014/main" id="{3AE6E2BE-9BF2-4F6E-B009-04BDAA8B478B}"/>
                </a:ext>
              </a:extLst>
            </p:cNvPr>
            <p:cNvSpPr>
              <a:spLocks/>
            </p:cNvSpPr>
            <p:nvPr/>
          </p:nvSpPr>
          <p:spPr bwMode="auto">
            <a:xfrm>
              <a:off x="4360755" y="5704304"/>
              <a:ext cx="103305" cy="659155"/>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3" name="Rectangle 128">
              <a:extLst>
                <a:ext uri="{FF2B5EF4-FFF2-40B4-BE49-F238E27FC236}">
                  <a16:creationId xmlns:a16="http://schemas.microsoft.com/office/drawing/2014/main" id="{05697A3F-9C4D-4393-9823-45197C2D4327}"/>
                </a:ext>
              </a:extLst>
            </p:cNvPr>
            <p:cNvSpPr>
              <a:spLocks noChangeArrowheads="1"/>
            </p:cNvSpPr>
            <p:nvPr/>
          </p:nvSpPr>
          <p:spPr bwMode="auto">
            <a:xfrm>
              <a:off x="4455592"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4" name="Freeform 130">
              <a:extLst>
                <a:ext uri="{FF2B5EF4-FFF2-40B4-BE49-F238E27FC236}">
                  <a16:creationId xmlns:a16="http://schemas.microsoft.com/office/drawing/2014/main" id="{E905AF45-F34B-4D65-9530-3F06AA98B9AF}"/>
                </a:ext>
              </a:extLst>
            </p:cNvPr>
            <p:cNvSpPr>
              <a:spLocks/>
            </p:cNvSpPr>
            <p:nvPr/>
          </p:nvSpPr>
          <p:spPr bwMode="auto">
            <a:xfrm>
              <a:off x="4790910" y="5704304"/>
              <a:ext cx="99918" cy="661731"/>
            </a:xfrm>
            <a:custGeom>
              <a:avLst/>
              <a:gdLst>
                <a:gd name="T0" fmla="*/ 0 w 59"/>
                <a:gd name="T1" fmla="*/ 254 h 257"/>
                <a:gd name="T2" fmla="*/ 8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8"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5" name="Rectangle 132">
              <a:extLst>
                <a:ext uri="{FF2B5EF4-FFF2-40B4-BE49-F238E27FC236}">
                  <a16:creationId xmlns:a16="http://schemas.microsoft.com/office/drawing/2014/main" id="{DF388213-ADE4-4F53-9D7C-D10B4F1E4100}"/>
                </a:ext>
              </a:extLst>
            </p:cNvPr>
            <p:cNvSpPr>
              <a:spLocks noChangeArrowheads="1"/>
            </p:cNvSpPr>
            <p:nvPr/>
          </p:nvSpPr>
          <p:spPr bwMode="auto">
            <a:xfrm>
              <a:off x="4884054"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6" name="Freeform 134">
              <a:extLst>
                <a:ext uri="{FF2B5EF4-FFF2-40B4-BE49-F238E27FC236}">
                  <a16:creationId xmlns:a16="http://schemas.microsoft.com/office/drawing/2014/main" id="{3E0F8CD6-5F5A-4607-A81E-AF552D03E0FB}"/>
                </a:ext>
              </a:extLst>
            </p:cNvPr>
            <p:cNvSpPr>
              <a:spLocks/>
            </p:cNvSpPr>
            <p:nvPr/>
          </p:nvSpPr>
          <p:spPr bwMode="auto">
            <a:xfrm>
              <a:off x="5219372"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7" name="Rectangle 136">
              <a:extLst>
                <a:ext uri="{FF2B5EF4-FFF2-40B4-BE49-F238E27FC236}">
                  <a16:creationId xmlns:a16="http://schemas.microsoft.com/office/drawing/2014/main" id="{A9394E94-0D9B-4DC8-8308-30D63FD68C9D}"/>
                </a:ext>
              </a:extLst>
            </p:cNvPr>
            <p:cNvSpPr>
              <a:spLocks noChangeArrowheads="1"/>
            </p:cNvSpPr>
            <p:nvPr/>
          </p:nvSpPr>
          <p:spPr bwMode="auto">
            <a:xfrm>
              <a:off x="5312516"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8" name="Freeform 138">
              <a:extLst>
                <a:ext uri="{FF2B5EF4-FFF2-40B4-BE49-F238E27FC236}">
                  <a16:creationId xmlns:a16="http://schemas.microsoft.com/office/drawing/2014/main" id="{0E70C9A6-CE20-4A99-8946-726A7E83DA95}"/>
                </a:ext>
              </a:extLst>
            </p:cNvPr>
            <p:cNvSpPr>
              <a:spLocks/>
            </p:cNvSpPr>
            <p:nvPr/>
          </p:nvSpPr>
          <p:spPr bwMode="auto">
            <a:xfrm>
              <a:off x="5647836" y="5704304"/>
              <a:ext cx="99918" cy="661731"/>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9" name="Rectangle 24">
              <a:extLst>
                <a:ext uri="{FF2B5EF4-FFF2-40B4-BE49-F238E27FC236}">
                  <a16:creationId xmlns:a16="http://schemas.microsoft.com/office/drawing/2014/main" id="{E296C1AF-A84B-46C5-9C34-F6297E70451A}"/>
                </a:ext>
              </a:extLst>
            </p:cNvPr>
            <p:cNvSpPr>
              <a:spLocks noChangeArrowheads="1"/>
            </p:cNvSpPr>
            <p:nvPr/>
          </p:nvSpPr>
          <p:spPr bwMode="auto">
            <a:xfrm>
              <a:off x="5843679" y="5848538"/>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T</a:t>
              </a:r>
            </a:p>
          </p:txBody>
        </p:sp>
        <p:sp>
          <p:nvSpPr>
            <p:cNvPr id="80" name="Rectangle 85">
              <a:extLst>
                <a:ext uri="{FF2B5EF4-FFF2-40B4-BE49-F238E27FC236}">
                  <a16:creationId xmlns:a16="http://schemas.microsoft.com/office/drawing/2014/main" id="{282772EA-8711-426E-BE4F-352947EE618A}"/>
                </a:ext>
              </a:extLst>
            </p:cNvPr>
            <p:cNvSpPr>
              <a:spLocks noChangeArrowheads="1"/>
            </p:cNvSpPr>
            <p:nvPr/>
          </p:nvSpPr>
          <p:spPr bwMode="auto">
            <a:xfrm>
              <a:off x="5777632" y="5699217"/>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1" name="Rectangle 128">
              <a:extLst>
                <a:ext uri="{FF2B5EF4-FFF2-40B4-BE49-F238E27FC236}">
                  <a16:creationId xmlns:a16="http://schemas.microsoft.com/office/drawing/2014/main" id="{66187BD6-2059-4B0F-962B-4F5E6F672E70}"/>
                </a:ext>
              </a:extLst>
            </p:cNvPr>
            <p:cNvSpPr>
              <a:spLocks noChangeArrowheads="1"/>
            </p:cNvSpPr>
            <p:nvPr/>
          </p:nvSpPr>
          <p:spPr bwMode="auto">
            <a:xfrm>
              <a:off x="5777632" y="6353223"/>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765A0CDB-3A78-4E5D-9764-ACE886A70BBA}"/>
                </a:ext>
              </a:extLst>
            </p:cNvPr>
            <p:cNvSpPr txBox="1"/>
            <p:nvPr/>
          </p:nvSpPr>
          <p:spPr>
            <a:xfrm>
              <a:off x="841076" y="5999287"/>
              <a:ext cx="543739"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idle</a:t>
              </a:r>
            </a:p>
          </p:txBody>
        </p:sp>
        <p:cxnSp>
          <p:nvCxnSpPr>
            <p:cNvPr id="83" name="Straight Arrow Connector 82">
              <a:extLst>
                <a:ext uri="{FF2B5EF4-FFF2-40B4-BE49-F238E27FC236}">
                  <a16:creationId xmlns:a16="http://schemas.microsoft.com/office/drawing/2014/main" id="{DA176D62-E210-4EAB-84F2-81B81BE4601E}"/>
                </a:ext>
              </a:extLst>
            </p:cNvPr>
            <p:cNvCxnSpPr/>
            <p:nvPr/>
          </p:nvCxnSpPr>
          <p:spPr>
            <a:xfrm>
              <a:off x="937774" y="5486400"/>
              <a:ext cx="5632306" cy="0"/>
            </a:xfrm>
            <a:prstGeom prst="straightConnector1">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8FF09B1-AEC9-419A-8C93-A01913313DC2}"/>
                </a:ext>
              </a:extLst>
            </p:cNvPr>
            <p:cNvSpPr txBox="1"/>
            <p:nvPr/>
          </p:nvSpPr>
          <p:spPr>
            <a:xfrm>
              <a:off x="3463953" y="5112878"/>
              <a:ext cx="1306768" cy="369332"/>
            </a:xfrm>
            <a:prstGeom prst="rect">
              <a:avLst/>
            </a:prstGeom>
            <a:noFill/>
          </p:spPr>
          <p:txBody>
            <a:bodyPr wrap="none" rtlCol="0">
              <a:spAutoFit/>
            </a:bodyPr>
            <a:lstStyle/>
            <a:p>
              <a:r>
                <a:rPr lang="en-US" b="1" dirty="0">
                  <a:solidFill>
                    <a:srgbClr val="FF00FF"/>
                  </a:solidFill>
                  <a:latin typeface="Times New Roman" panose="02020603050405020304" pitchFamily="18" charset="0"/>
                  <a:cs typeface="Times New Roman" panose="02020603050405020304" pitchFamily="18" charset="0"/>
                </a:rPr>
                <a:t>One Frame</a:t>
              </a:r>
            </a:p>
          </p:txBody>
        </p:sp>
        <p:sp>
          <p:nvSpPr>
            <p:cNvPr id="85" name="TextBox 84">
              <a:extLst>
                <a:ext uri="{FF2B5EF4-FFF2-40B4-BE49-F238E27FC236}">
                  <a16:creationId xmlns:a16="http://schemas.microsoft.com/office/drawing/2014/main" id="{B750EA97-E24F-4738-AA43-A631902E3AC0}"/>
                </a:ext>
              </a:extLst>
            </p:cNvPr>
            <p:cNvSpPr txBox="1"/>
            <p:nvPr/>
          </p:nvSpPr>
          <p:spPr>
            <a:xfrm>
              <a:off x="2375924" y="6497332"/>
              <a:ext cx="492443"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TB</a:t>
              </a:r>
            </a:p>
          </p:txBody>
        </p:sp>
        <p:cxnSp>
          <p:nvCxnSpPr>
            <p:cNvPr id="86" name="Straight Connector 85">
              <a:extLst>
                <a:ext uri="{FF2B5EF4-FFF2-40B4-BE49-F238E27FC236}">
                  <a16:creationId xmlns:a16="http://schemas.microsoft.com/office/drawing/2014/main" id="{38302F74-6C4C-4AAE-A51F-4395BFCBF84B}"/>
                </a:ext>
              </a:extLst>
            </p:cNvPr>
            <p:cNvCxnSpPr>
              <a:stCxn id="61" idx="1"/>
            </p:cNvCxnSpPr>
            <p:nvPr/>
          </p:nvCxnSpPr>
          <p:spPr>
            <a:xfrm>
              <a:off x="1883124" y="6360886"/>
              <a:ext cx="0" cy="341085"/>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CA25505-3F95-48E7-A17E-9EEFA99750AE}"/>
                </a:ext>
              </a:extLst>
            </p:cNvPr>
            <p:cNvCxnSpPr/>
            <p:nvPr/>
          </p:nvCxnSpPr>
          <p:spPr>
            <a:xfrm>
              <a:off x="2225743" y="6360885"/>
              <a:ext cx="0" cy="341085"/>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71F6C5E-F6A1-4010-B05E-8BDBFE470088}"/>
                </a:ext>
              </a:extLst>
            </p:cNvPr>
            <p:cNvCxnSpPr/>
            <p:nvPr/>
          </p:nvCxnSpPr>
          <p:spPr>
            <a:xfrm>
              <a:off x="1883124" y="6531428"/>
              <a:ext cx="328698" cy="0"/>
            </a:xfrm>
            <a:prstGeom prst="straightConnector1">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97E2E03-0F2C-4290-8A2F-6B94DF1A7746}"/>
                </a:ext>
              </a:extLst>
            </p:cNvPr>
            <p:cNvSpPr txBox="1"/>
            <p:nvPr/>
          </p:nvSpPr>
          <p:spPr>
            <a:xfrm>
              <a:off x="6074607" y="5872217"/>
              <a:ext cx="543739"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idle</a:t>
              </a:r>
            </a:p>
          </p:txBody>
        </p:sp>
      </p:grpSp>
    </p:spTree>
    <p:extLst>
      <p:ext uri="{BB962C8B-B14F-4D97-AF65-F5344CB8AC3E}">
        <p14:creationId xmlns:p14="http://schemas.microsoft.com/office/powerpoint/2010/main" val="240594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08037"/>
            <a:ext cx="8229600" cy="5211763"/>
          </a:xfrm>
        </p:spPr>
        <p:txBody>
          <a:bodyPr>
            <a:normAutofit fontScale="92500" lnSpcReduction="10000"/>
          </a:bodyPr>
          <a:lstStyle/>
          <a:p>
            <a:pPr algn="ctr"/>
            <a:r>
              <a:rPr lang="en-US" sz="2000" b="1" dirty="0">
                <a:solidFill>
                  <a:srgbClr val="00FF00"/>
                </a:solidFill>
                <a:latin typeface="Times New Roman" panose="02020603050405020304" pitchFamily="18" charset="0"/>
                <a:cs typeface="Times New Roman" panose="02020603050405020304" pitchFamily="18" charset="0"/>
              </a:rPr>
              <a:t>The bit-period T</a:t>
            </a:r>
            <a:r>
              <a:rPr lang="en-US" sz="1500" b="1" dirty="0">
                <a:solidFill>
                  <a:srgbClr val="00FF00"/>
                </a:solidFill>
                <a:latin typeface="Times New Roman" panose="02020603050405020304" pitchFamily="18" charset="0"/>
                <a:cs typeface="Times New Roman" panose="02020603050405020304" pitchFamily="18" charset="0"/>
              </a:rPr>
              <a:t>B</a:t>
            </a:r>
            <a:r>
              <a:rPr lang="en-US" sz="2000" b="1" dirty="0">
                <a:solidFill>
                  <a:srgbClr val="00FF00"/>
                </a:solidFill>
                <a:latin typeface="Times New Roman" panose="02020603050405020304" pitchFamily="18" charset="0"/>
                <a:cs typeface="Times New Roman" panose="02020603050405020304" pitchFamily="18" charset="0"/>
              </a:rPr>
              <a:t> is a previously-agreed-upon duration that must be the same at the transmitter and receiver.</a:t>
            </a: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endParaRPr lang="en-US" sz="2000" b="1" dirty="0">
              <a:solidFill>
                <a:srgbClr val="00FF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rgbClr val="00FF00"/>
                </a:solidFill>
                <a:latin typeface="Times New Roman" panose="02020603050405020304" pitchFamily="18" charset="0"/>
                <a:cs typeface="Times New Roman" panose="02020603050405020304" pitchFamily="18" charset="0"/>
              </a:rPr>
              <a:t>The number of bits per second, or 1/TB, is known as the baud rate.</a:t>
            </a:r>
          </a:p>
          <a:p>
            <a:pPr marL="342900" indent="-342900">
              <a:buFont typeface="Wingdings" panose="05000000000000000000" pitchFamily="2" charset="2"/>
              <a:buChar char="Ø"/>
            </a:pPr>
            <a:r>
              <a:rPr lang="en-US" sz="2000" b="1" dirty="0">
                <a:solidFill>
                  <a:srgbClr val="00FF00"/>
                </a:solidFill>
                <a:latin typeface="Times New Roman" panose="02020603050405020304" pitchFamily="18" charset="0"/>
                <a:cs typeface="Times New Roman" panose="02020603050405020304" pitchFamily="18" charset="0"/>
              </a:rPr>
              <a:t>The unit of bits-per-second is frequently abbreviated bps.</a:t>
            </a:r>
          </a:p>
          <a:p>
            <a:pPr marL="342900" indent="-342900">
              <a:buFont typeface="Wingdings" panose="05000000000000000000" pitchFamily="2" charset="2"/>
              <a:buChar char="Ø"/>
            </a:pPr>
            <a:r>
              <a:rPr lang="en-US" sz="2000" b="1" dirty="0">
                <a:solidFill>
                  <a:srgbClr val="00FF00"/>
                </a:solidFill>
                <a:latin typeface="Times New Roman" panose="02020603050405020304" pitchFamily="18" charset="0"/>
                <a:cs typeface="Times New Roman" panose="02020603050405020304" pitchFamily="18" charset="0"/>
              </a:rPr>
              <a:t>Common baud rates include 9600 bps, 19200 bps, 38400 bps, 57600 bps, and 115200 bps.</a:t>
            </a:r>
          </a:p>
          <a:p>
            <a:pPr marL="342900" indent="-342900">
              <a:buFont typeface="Wingdings" panose="05000000000000000000" pitchFamily="2" charset="2"/>
              <a:buChar char="Ø"/>
            </a:pPr>
            <a:r>
              <a:rPr lang="en-US" sz="2000" b="1" dirty="0">
                <a:solidFill>
                  <a:srgbClr val="00FF00"/>
                </a:solidFill>
                <a:latin typeface="Times New Roman" panose="02020603050405020304" pitchFamily="18" charset="0"/>
                <a:cs typeface="Times New Roman" panose="02020603050405020304" pitchFamily="18" charset="0"/>
              </a:rPr>
              <a:t>A 9600-bps rate is common in industrial equipment as it is a nice tradeoff between data rate and reliability (i.e., allowing for longer cable lengths, up to 500’ ).</a:t>
            </a:r>
          </a:p>
          <a:p>
            <a:pPr lvl="1"/>
            <a:endParaRPr lang="en-US" dirty="0"/>
          </a:p>
          <a:p>
            <a:pPr marL="457200" lvl="1" indent="0">
              <a:buNone/>
            </a:pPr>
            <a:endParaRPr lang="en-US" dirty="0"/>
          </a:p>
        </p:txBody>
      </p:sp>
      <p:sp>
        <p:nvSpPr>
          <p:cNvPr id="5" name="Title 4"/>
          <p:cNvSpPr>
            <a:spLocks noGrp="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Serial Communications</a:t>
            </a:r>
          </a:p>
        </p:txBody>
      </p:sp>
      <p:grpSp>
        <p:nvGrpSpPr>
          <p:cNvPr id="9221" name="Group 9220"/>
          <p:cNvGrpSpPr/>
          <p:nvPr/>
        </p:nvGrpSpPr>
        <p:grpSpPr>
          <a:xfrm>
            <a:off x="1295400" y="1828800"/>
            <a:ext cx="6465221" cy="1753786"/>
            <a:chOff x="685800" y="5112878"/>
            <a:chExt cx="6465221" cy="1753786"/>
          </a:xfrm>
        </p:grpSpPr>
        <p:grpSp>
          <p:nvGrpSpPr>
            <p:cNvPr id="8" name="Group 7"/>
            <p:cNvGrpSpPr/>
            <p:nvPr/>
          </p:nvGrpSpPr>
          <p:grpSpPr>
            <a:xfrm>
              <a:off x="6709714" y="5675489"/>
              <a:ext cx="441307" cy="821843"/>
              <a:chOff x="7672394" y="4703442"/>
              <a:chExt cx="404806" cy="411321"/>
            </a:xfrm>
          </p:grpSpPr>
          <p:sp>
            <p:nvSpPr>
              <p:cNvPr id="113" name="Rectangle 5"/>
              <p:cNvSpPr>
                <a:spLocks noChangeArrowheads="1"/>
              </p:cNvSpPr>
              <p:nvPr/>
            </p:nvSpPr>
            <p:spPr bwMode="auto">
              <a:xfrm>
                <a:off x="7672394"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3</a:t>
                </a:r>
              </a:p>
            </p:txBody>
          </p:sp>
          <p:sp>
            <p:nvSpPr>
              <p:cNvPr id="114" name="Rectangle 6"/>
              <p:cNvSpPr>
                <a:spLocks noChangeArrowheads="1"/>
              </p:cNvSpPr>
              <p:nvPr/>
            </p:nvSpPr>
            <p:spPr bwMode="auto">
              <a:xfrm>
                <a:off x="7782689" y="4703442"/>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t>
                </a:r>
              </a:p>
            </p:txBody>
          </p:sp>
          <p:sp>
            <p:nvSpPr>
              <p:cNvPr id="115" name="Rectangle 7"/>
              <p:cNvSpPr>
                <a:spLocks noChangeArrowheads="1"/>
              </p:cNvSpPr>
              <p:nvPr/>
            </p:nvSpPr>
            <p:spPr bwMode="auto">
              <a:xfrm>
                <a:off x="7837061"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3</a:t>
                </a:r>
              </a:p>
            </p:txBody>
          </p:sp>
          <p:sp>
            <p:nvSpPr>
              <p:cNvPr id="116" name="Rectangle 8"/>
              <p:cNvSpPr>
                <a:spLocks noChangeArrowheads="1"/>
              </p:cNvSpPr>
              <p:nvPr/>
            </p:nvSpPr>
            <p:spPr bwMode="auto">
              <a:xfrm>
                <a:off x="7947356" y="4703442"/>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V</a:t>
                </a:r>
              </a:p>
            </p:txBody>
          </p:sp>
          <p:sp>
            <p:nvSpPr>
              <p:cNvPr id="117" name="Rectangle 9"/>
              <p:cNvSpPr>
                <a:spLocks noChangeArrowheads="1"/>
              </p:cNvSpPr>
              <p:nvPr/>
            </p:nvSpPr>
            <p:spPr bwMode="auto">
              <a:xfrm>
                <a:off x="7672394"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118" name="Rectangle 10"/>
              <p:cNvSpPr>
                <a:spLocks noChangeArrowheads="1"/>
              </p:cNvSpPr>
              <p:nvPr/>
            </p:nvSpPr>
            <p:spPr bwMode="auto">
              <a:xfrm>
                <a:off x="7726765"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119" name="Rectangle 11"/>
              <p:cNvSpPr>
                <a:spLocks noChangeArrowheads="1"/>
              </p:cNvSpPr>
              <p:nvPr/>
            </p:nvSpPr>
            <p:spPr bwMode="auto">
              <a:xfrm>
                <a:off x="7782689"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120" name="Rectangle 12"/>
              <p:cNvSpPr>
                <a:spLocks noChangeArrowheads="1"/>
              </p:cNvSpPr>
              <p:nvPr/>
            </p:nvSpPr>
            <p:spPr bwMode="auto">
              <a:xfrm>
                <a:off x="7837061" y="4899319"/>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0</a:t>
                </a:r>
              </a:p>
            </p:txBody>
          </p:sp>
          <p:sp>
            <p:nvSpPr>
              <p:cNvPr id="121" name="Rectangle 13"/>
              <p:cNvSpPr>
                <a:spLocks noChangeArrowheads="1"/>
              </p:cNvSpPr>
              <p:nvPr/>
            </p:nvSpPr>
            <p:spPr bwMode="auto">
              <a:xfrm>
                <a:off x="7947356" y="4899319"/>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V</a:t>
                </a:r>
              </a:p>
            </p:txBody>
          </p:sp>
        </p:grpSp>
        <p:sp>
          <p:nvSpPr>
            <p:cNvPr id="9" name="Rectangle 14"/>
            <p:cNvSpPr>
              <a:spLocks noChangeArrowheads="1"/>
            </p:cNvSpPr>
            <p:nvPr/>
          </p:nvSpPr>
          <p:spPr bwMode="auto">
            <a:xfrm>
              <a:off x="2413198"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0" name="Rectangle 15"/>
            <p:cNvSpPr>
              <a:spLocks noChangeArrowheads="1"/>
            </p:cNvSpPr>
            <p:nvPr/>
          </p:nvSpPr>
          <p:spPr bwMode="auto">
            <a:xfrm>
              <a:off x="2524284"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0</a:t>
              </a:r>
            </a:p>
          </p:txBody>
        </p:sp>
        <p:sp>
          <p:nvSpPr>
            <p:cNvPr id="11" name="Rectangle 16"/>
            <p:cNvSpPr>
              <a:spLocks noChangeArrowheads="1"/>
            </p:cNvSpPr>
            <p:nvPr/>
          </p:nvSpPr>
          <p:spPr bwMode="auto">
            <a:xfrm>
              <a:off x="2841660"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2" name="Rectangle 17"/>
            <p:cNvSpPr>
              <a:spLocks noChangeArrowheads="1"/>
            </p:cNvSpPr>
            <p:nvPr/>
          </p:nvSpPr>
          <p:spPr bwMode="auto">
            <a:xfrm>
              <a:off x="2940214" y="596697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1</a:t>
              </a:r>
            </a:p>
          </p:txBody>
        </p:sp>
        <p:sp>
          <p:nvSpPr>
            <p:cNvPr id="13" name="Rectangle 18"/>
            <p:cNvSpPr>
              <a:spLocks noChangeArrowheads="1"/>
            </p:cNvSpPr>
            <p:nvPr/>
          </p:nvSpPr>
          <p:spPr bwMode="auto">
            <a:xfrm>
              <a:off x="3270123"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4" name="Rectangle 19"/>
            <p:cNvSpPr>
              <a:spLocks noChangeArrowheads="1"/>
            </p:cNvSpPr>
            <p:nvPr/>
          </p:nvSpPr>
          <p:spPr bwMode="auto">
            <a:xfrm>
              <a:off x="3377854" y="596697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2</a:t>
              </a:r>
            </a:p>
          </p:txBody>
        </p:sp>
        <p:sp>
          <p:nvSpPr>
            <p:cNvPr id="15" name="Rectangle 20"/>
            <p:cNvSpPr>
              <a:spLocks noChangeArrowheads="1"/>
            </p:cNvSpPr>
            <p:nvPr/>
          </p:nvSpPr>
          <p:spPr bwMode="auto">
            <a:xfrm>
              <a:off x="3681650"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6" name="Rectangle 21"/>
            <p:cNvSpPr>
              <a:spLocks noChangeArrowheads="1"/>
            </p:cNvSpPr>
            <p:nvPr/>
          </p:nvSpPr>
          <p:spPr bwMode="auto">
            <a:xfrm>
              <a:off x="3793705" y="5916364"/>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3</a:t>
              </a:r>
            </a:p>
          </p:txBody>
        </p:sp>
        <p:sp>
          <p:nvSpPr>
            <p:cNvPr id="17" name="Rectangle 22"/>
            <p:cNvSpPr>
              <a:spLocks noChangeArrowheads="1"/>
            </p:cNvSpPr>
            <p:nvPr/>
          </p:nvSpPr>
          <p:spPr bwMode="auto">
            <a:xfrm>
              <a:off x="4093177" y="5817576"/>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18" name="Rectangle 23"/>
            <p:cNvSpPr>
              <a:spLocks noChangeArrowheads="1"/>
            </p:cNvSpPr>
            <p:nvPr/>
          </p:nvSpPr>
          <p:spPr bwMode="auto">
            <a:xfrm>
              <a:off x="4179222" y="5915399"/>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4</a:t>
              </a:r>
            </a:p>
          </p:txBody>
        </p:sp>
        <p:sp>
          <p:nvSpPr>
            <p:cNvPr id="19" name="Rectangle 24"/>
            <p:cNvSpPr>
              <a:spLocks noChangeArrowheads="1"/>
            </p:cNvSpPr>
            <p:nvPr/>
          </p:nvSpPr>
          <p:spPr bwMode="auto">
            <a:xfrm>
              <a:off x="4521639"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20" name="Rectangle 25"/>
            <p:cNvSpPr>
              <a:spLocks noChangeArrowheads="1"/>
            </p:cNvSpPr>
            <p:nvPr/>
          </p:nvSpPr>
          <p:spPr bwMode="auto">
            <a:xfrm>
              <a:off x="4631899"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5</a:t>
              </a:r>
            </a:p>
          </p:txBody>
        </p:sp>
        <p:sp>
          <p:nvSpPr>
            <p:cNvPr id="21" name="Rectangle 26"/>
            <p:cNvSpPr>
              <a:spLocks noChangeArrowheads="1"/>
            </p:cNvSpPr>
            <p:nvPr/>
          </p:nvSpPr>
          <p:spPr bwMode="auto">
            <a:xfrm>
              <a:off x="4968731" y="5843325"/>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b</a:t>
              </a:r>
            </a:p>
          </p:txBody>
        </p:sp>
        <p:sp>
          <p:nvSpPr>
            <p:cNvPr id="22" name="Rectangle 27"/>
            <p:cNvSpPr>
              <a:spLocks noChangeArrowheads="1"/>
            </p:cNvSpPr>
            <p:nvPr/>
          </p:nvSpPr>
          <p:spPr bwMode="auto">
            <a:xfrm>
              <a:off x="5068346" y="5943290"/>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6</a:t>
              </a:r>
            </a:p>
          </p:txBody>
        </p:sp>
        <p:sp>
          <p:nvSpPr>
            <p:cNvPr id="23" name="Rectangle 28"/>
            <p:cNvSpPr>
              <a:spLocks noChangeArrowheads="1"/>
            </p:cNvSpPr>
            <p:nvPr/>
          </p:nvSpPr>
          <p:spPr bwMode="auto">
            <a:xfrm>
              <a:off x="685800" y="5822727"/>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S</a:t>
              </a:r>
            </a:p>
          </p:txBody>
        </p:sp>
        <p:sp>
          <p:nvSpPr>
            <p:cNvPr id="24" name="Rectangle 29"/>
            <p:cNvSpPr>
              <a:spLocks noChangeArrowheads="1"/>
            </p:cNvSpPr>
            <p:nvPr/>
          </p:nvSpPr>
          <p:spPr bwMode="auto">
            <a:xfrm>
              <a:off x="799266"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e</a:t>
              </a:r>
            </a:p>
          </p:txBody>
        </p:sp>
        <p:sp>
          <p:nvSpPr>
            <p:cNvPr id="25" name="Rectangle 30"/>
            <p:cNvSpPr>
              <a:spLocks noChangeArrowheads="1"/>
            </p:cNvSpPr>
            <p:nvPr/>
          </p:nvSpPr>
          <p:spPr bwMode="auto">
            <a:xfrm>
              <a:off x="890717"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r</a:t>
              </a:r>
            </a:p>
          </p:txBody>
        </p:sp>
        <p:sp>
          <p:nvSpPr>
            <p:cNvPr id="26" name="Rectangle 31"/>
            <p:cNvSpPr>
              <a:spLocks noChangeArrowheads="1"/>
            </p:cNvSpPr>
            <p:nvPr/>
          </p:nvSpPr>
          <p:spPr bwMode="auto">
            <a:xfrm>
              <a:off x="960152" y="5822727"/>
              <a:ext cx="54175"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i</a:t>
              </a:r>
            </a:p>
          </p:txBody>
        </p:sp>
        <p:sp>
          <p:nvSpPr>
            <p:cNvPr id="27" name="Rectangle 32"/>
            <p:cNvSpPr>
              <a:spLocks noChangeArrowheads="1"/>
            </p:cNvSpPr>
            <p:nvPr/>
          </p:nvSpPr>
          <p:spPr bwMode="auto">
            <a:xfrm>
              <a:off x="1016038" y="582272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a:t>
              </a:r>
            </a:p>
          </p:txBody>
        </p:sp>
        <p:sp>
          <p:nvSpPr>
            <p:cNvPr id="28" name="Rectangle 33"/>
            <p:cNvSpPr>
              <a:spLocks noChangeArrowheads="1"/>
            </p:cNvSpPr>
            <p:nvPr/>
          </p:nvSpPr>
          <p:spPr bwMode="auto">
            <a:xfrm>
              <a:off x="1107488" y="5822727"/>
              <a:ext cx="54175"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l</a:t>
              </a:r>
            </a:p>
          </p:txBody>
        </p:sp>
        <p:sp>
          <p:nvSpPr>
            <p:cNvPr id="29" name="Rectangle 34"/>
            <p:cNvSpPr>
              <a:spLocks noChangeArrowheads="1"/>
            </p:cNvSpPr>
            <p:nvPr/>
          </p:nvSpPr>
          <p:spPr bwMode="auto">
            <a:xfrm>
              <a:off x="1163375" y="5822727"/>
              <a:ext cx="48931"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30" name="Rectangle 35"/>
            <p:cNvSpPr>
              <a:spLocks noChangeArrowheads="1"/>
            </p:cNvSpPr>
            <p:nvPr/>
          </p:nvSpPr>
          <p:spPr bwMode="auto">
            <a:xfrm>
              <a:off x="1214181" y="5822727"/>
              <a:ext cx="48931"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 </a:t>
              </a:r>
            </a:p>
          </p:txBody>
        </p:sp>
        <p:sp>
          <p:nvSpPr>
            <p:cNvPr id="31" name="Rectangle 36"/>
            <p:cNvSpPr>
              <a:spLocks noChangeArrowheads="1"/>
            </p:cNvSpPr>
            <p:nvPr/>
          </p:nvSpPr>
          <p:spPr bwMode="auto">
            <a:xfrm>
              <a:off x="1268374" y="5822727"/>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p</a:t>
              </a:r>
            </a:p>
          </p:txBody>
        </p:sp>
        <p:sp>
          <p:nvSpPr>
            <p:cNvPr id="32" name="Rectangle 37"/>
            <p:cNvSpPr>
              <a:spLocks noChangeArrowheads="1"/>
            </p:cNvSpPr>
            <p:nvPr/>
          </p:nvSpPr>
          <p:spPr bwMode="auto">
            <a:xfrm>
              <a:off x="1371678" y="582272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o</a:t>
              </a:r>
            </a:p>
          </p:txBody>
        </p:sp>
        <p:sp>
          <p:nvSpPr>
            <p:cNvPr id="33" name="Rectangle 38"/>
            <p:cNvSpPr>
              <a:spLocks noChangeArrowheads="1"/>
            </p:cNvSpPr>
            <p:nvPr/>
          </p:nvSpPr>
          <p:spPr bwMode="auto">
            <a:xfrm>
              <a:off x="1473290" y="5822727"/>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r</a:t>
              </a:r>
            </a:p>
          </p:txBody>
        </p:sp>
        <p:sp>
          <p:nvSpPr>
            <p:cNvPr id="34" name="Rectangle 39"/>
            <p:cNvSpPr>
              <a:spLocks noChangeArrowheads="1"/>
            </p:cNvSpPr>
            <p:nvPr/>
          </p:nvSpPr>
          <p:spPr bwMode="auto">
            <a:xfrm>
              <a:off x="1542726" y="5822727"/>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t</a:t>
              </a:r>
            </a:p>
          </p:txBody>
        </p:sp>
        <p:sp>
          <p:nvSpPr>
            <p:cNvPr id="35" name="Rectangle 40"/>
            <p:cNvSpPr>
              <a:spLocks noChangeArrowheads="1"/>
            </p:cNvSpPr>
            <p:nvPr/>
          </p:nvSpPr>
          <p:spPr bwMode="auto">
            <a:xfrm>
              <a:off x="5397193" y="5817580"/>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b</a:t>
              </a:r>
            </a:p>
          </p:txBody>
        </p:sp>
        <p:sp>
          <p:nvSpPr>
            <p:cNvPr id="36" name="Rectangle 41"/>
            <p:cNvSpPr>
              <a:spLocks noChangeArrowheads="1"/>
            </p:cNvSpPr>
            <p:nvPr/>
          </p:nvSpPr>
          <p:spPr bwMode="auto">
            <a:xfrm>
              <a:off x="5497110" y="5987647"/>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7</a:t>
              </a:r>
            </a:p>
          </p:txBody>
        </p:sp>
        <p:sp>
          <p:nvSpPr>
            <p:cNvPr id="40" name="Rectangle 45"/>
            <p:cNvSpPr>
              <a:spLocks noChangeArrowheads="1"/>
            </p:cNvSpPr>
            <p:nvPr/>
          </p:nvSpPr>
          <p:spPr bwMode="auto">
            <a:xfrm>
              <a:off x="1849253" y="5835604"/>
              <a:ext cx="10834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S</a:t>
              </a:r>
            </a:p>
          </p:txBody>
        </p:sp>
        <p:sp>
          <p:nvSpPr>
            <p:cNvPr id="41" name="Rectangle 46"/>
            <p:cNvSpPr>
              <a:spLocks noChangeArrowheads="1"/>
            </p:cNvSpPr>
            <p:nvPr/>
          </p:nvSpPr>
          <p:spPr bwMode="auto">
            <a:xfrm>
              <a:off x="1962719" y="5835604"/>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t</a:t>
              </a:r>
            </a:p>
          </p:txBody>
        </p:sp>
        <p:sp>
          <p:nvSpPr>
            <p:cNvPr id="42" name="Rectangle 47"/>
            <p:cNvSpPr>
              <a:spLocks noChangeArrowheads="1"/>
            </p:cNvSpPr>
            <p:nvPr/>
          </p:nvSpPr>
          <p:spPr bwMode="auto">
            <a:xfrm>
              <a:off x="2020300" y="5835604"/>
              <a:ext cx="97862"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a</a:t>
              </a:r>
            </a:p>
          </p:txBody>
        </p:sp>
        <p:sp>
          <p:nvSpPr>
            <p:cNvPr id="43" name="Rectangle 48"/>
            <p:cNvSpPr>
              <a:spLocks noChangeArrowheads="1"/>
            </p:cNvSpPr>
            <p:nvPr/>
          </p:nvSpPr>
          <p:spPr bwMode="auto">
            <a:xfrm>
              <a:off x="2110057" y="5835604"/>
              <a:ext cx="87377"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r</a:t>
              </a:r>
            </a:p>
          </p:txBody>
        </p:sp>
        <p:sp>
          <p:nvSpPr>
            <p:cNvPr id="44" name="Rectangle 49"/>
            <p:cNvSpPr>
              <a:spLocks noChangeArrowheads="1"/>
            </p:cNvSpPr>
            <p:nvPr/>
          </p:nvSpPr>
          <p:spPr bwMode="auto">
            <a:xfrm>
              <a:off x="2179492" y="5835604"/>
              <a:ext cx="64660" cy="43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a:solidFill>
                    <a:srgbClr val="FF33CC"/>
                  </a:solidFill>
                  <a:latin typeface="Times New Roman" panose="02020603050405020304" pitchFamily="18" charset="0"/>
                  <a:cs typeface="Times New Roman" panose="02020603050405020304" pitchFamily="18" charset="0"/>
                </a:rPr>
                <a:t>t</a:t>
              </a:r>
            </a:p>
          </p:txBody>
        </p:sp>
        <p:sp>
          <p:nvSpPr>
            <p:cNvPr id="55" name="Freeform 64"/>
            <p:cNvSpPr>
              <a:spLocks/>
            </p:cNvSpPr>
            <p:nvPr/>
          </p:nvSpPr>
          <p:spPr bwMode="auto">
            <a:xfrm>
              <a:off x="2218442"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6" name="Rectangle 65"/>
            <p:cNvSpPr>
              <a:spLocks noChangeArrowheads="1"/>
            </p:cNvSpPr>
            <p:nvPr/>
          </p:nvSpPr>
          <p:spPr bwMode="auto">
            <a:xfrm>
              <a:off x="2311586"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7" name="Freeform 67"/>
            <p:cNvSpPr>
              <a:spLocks/>
            </p:cNvSpPr>
            <p:nvPr/>
          </p:nvSpPr>
          <p:spPr bwMode="auto">
            <a:xfrm>
              <a:off x="2646905"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8" name="Rectangle 69"/>
            <p:cNvSpPr>
              <a:spLocks noChangeArrowheads="1"/>
            </p:cNvSpPr>
            <p:nvPr/>
          </p:nvSpPr>
          <p:spPr bwMode="auto">
            <a:xfrm>
              <a:off x="2741743"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59" name="Freeform 71"/>
            <p:cNvSpPr>
              <a:spLocks/>
            </p:cNvSpPr>
            <p:nvPr/>
          </p:nvSpPr>
          <p:spPr bwMode="auto">
            <a:xfrm>
              <a:off x="3075367"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0" name="Rectangle 73"/>
            <p:cNvSpPr>
              <a:spLocks noChangeArrowheads="1"/>
            </p:cNvSpPr>
            <p:nvPr/>
          </p:nvSpPr>
          <p:spPr bwMode="auto">
            <a:xfrm>
              <a:off x="3170204"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1" name="Freeform 75"/>
            <p:cNvSpPr>
              <a:spLocks/>
            </p:cNvSpPr>
            <p:nvPr/>
          </p:nvSpPr>
          <p:spPr bwMode="auto">
            <a:xfrm>
              <a:off x="3503830"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2" name="Rectangle 77"/>
            <p:cNvSpPr>
              <a:spLocks noChangeArrowheads="1"/>
            </p:cNvSpPr>
            <p:nvPr/>
          </p:nvSpPr>
          <p:spPr bwMode="auto">
            <a:xfrm>
              <a:off x="3598667"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3" name="Freeform 79"/>
            <p:cNvSpPr>
              <a:spLocks/>
            </p:cNvSpPr>
            <p:nvPr/>
          </p:nvSpPr>
          <p:spPr bwMode="auto">
            <a:xfrm>
              <a:off x="3932291"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4" name="Rectangle 81"/>
            <p:cNvSpPr>
              <a:spLocks noChangeArrowheads="1"/>
            </p:cNvSpPr>
            <p:nvPr/>
          </p:nvSpPr>
          <p:spPr bwMode="auto">
            <a:xfrm>
              <a:off x="4027130"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5" name="Freeform 83"/>
            <p:cNvSpPr>
              <a:spLocks/>
            </p:cNvSpPr>
            <p:nvPr/>
          </p:nvSpPr>
          <p:spPr bwMode="auto">
            <a:xfrm>
              <a:off x="4360755"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6" name="Rectangle 85"/>
            <p:cNvSpPr>
              <a:spLocks noChangeArrowheads="1"/>
            </p:cNvSpPr>
            <p:nvPr/>
          </p:nvSpPr>
          <p:spPr bwMode="auto">
            <a:xfrm>
              <a:off x="4455592"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7" name="Freeform 87"/>
            <p:cNvSpPr>
              <a:spLocks/>
            </p:cNvSpPr>
            <p:nvPr/>
          </p:nvSpPr>
          <p:spPr bwMode="auto">
            <a:xfrm>
              <a:off x="4790910"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8" name="Rectangle 89"/>
            <p:cNvSpPr>
              <a:spLocks noChangeArrowheads="1"/>
            </p:cNvSpPr>
            <p:nvPr/>
          </p:nvSpPr>
          <p:spPr bwMode="auto">
            <a:xfrm>
              <a:off x="4884054"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69" name="Freeform 91"/>
            <p:cNvSpPr>
              <a:spLocks/>
            </p:cNvSpPr>
            <p:nvPr/>
          </p:nvSpPr>
          <p:spPr bwMode="auto">
            <a:xfrm>
              <a:off x="5219372"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0" name="Rectangle 93"/>
            <p:cNvSpPr>
              <a:spLocks noChangeArrowheads="1"/>
            </p:cNvSpPr>
            <p:nvPr/>
          </p:nvSpPr>
          <p:spPr bwMode="auto">
            <a:xfrm>
              <a:off x="5312516"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1" name="Freeform 95"/>
            <p:cNvSpPr>
              <a:spLocks/>
            </p:cNvSpPr>
            <p:nvPr/>
          </p:nvSpPr>
          <p:spPr bwMode="auto">
            <a:xfrm>
              <a:off x="5647836"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2" name="Rectangle 97"/>
            <p:cNvSpPr>
              <a:spLocks noChangeArrowheads="1"/>
            </p:cNvSpPr>
            <p:nvPr/>
          </p:nvSpPr>
          <p:spPr bwMode="auto">
            <a:xfrm>
              <a:off x="1093940" y="5694004"/>
              <a:ext cx="685879"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3" name="Freeform 100"/>
            <p:cNvSpPr>
              <a:spLocks/>
            </p:cNvSpPr>
            <p:nvPr/>
          </p:nvSpPr>
          <p:spPr bwMode="auto">
            <a:xfrm>
              <a:off x="1771351" y="5704304"/>
              <a:ext cx="103305" cy="659155"/>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4" name="Rectangle 103"/>
            <p:cNvSpPr>
              <a:spLocks noChangeArrowheads="1"/>
            </p:cNvSpPr>
            <p:nvPr/>
          </p:nvSpPr>
          <p:spPr bwMode="auto">
            <a:xfrm>
              <a:off x="1883124"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5" name="Freeform 107"/>
            <p:cNvSpPr>
              <a:spLocks/>
            </p:cNvSpPr>
            <p:nvPr/>
          </p:nvSpPr>
          <p:spPr bwMode="auto">
            <a:xfrm>
              <a:off x="2218442" y="5704304"/>
              <a:ext cx="99918" cy="661731"/>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6" name="Rectangle 108"/>
            <p:cNvSpPr>
              <a:spLocks noChangeArrowheads="1"/>
            </p:cNvSpPr>
            <p:nvPr/>
          </p:nvSpPr>
          <p:spPr bwMode="auto">
            <a:xfrm>
              <a:off x="2311586"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7" name="Freeform 110"/>
            <p:cNvSpPr>
              <a:spLocks/>
            </p:cNvSpPr>
            <p:nvPr/>
          </p:nvSpPr>
          <p:spPr bwMode="auto">
            <a:xfrm>
              <a:off x="2646905" y="5704304"/>
              <a:ext cx="103305" cy="659155"/>
            </a:xfrm>
            <a:custGeom>
              <a:avLst/>
              <a:gdLst>
                <a:gd name="T0" fmla="*/ 10 w 61"/>
                <a:gd name="T1" fmla="*/ 0 h 256"/>
                <a:gd name="T2" fmla="*/ 0 w 61"/>
                <a:gd name="T3" fmla="*/ 2 h 256"/>
                <a:gd name="T4" fmla="*/ 50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0"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8" name="Rectangle 112"/>
            <p:cNvSpPr>
              <a:spLocks noChangeArrowheads="1"/>
            </p:cNvSpPr>
            <p:nvPr/>
          </p:nvSpPr>
          <p:spPr bwMode="auto">
            <a:xfrm>
              <a:off x="2741743"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79" name="Freeform 114"/>
            <p:cNvSpPr>
              <a:spLocks/>
            </p:cNvSpPr>
            <p:nvPr/>
          </p:nvSpPr>
          <p:spPr bwMode="auto">
            <a:xfrm>
              <a:off x="3075367" y="5704304"/>
              <a:ext cx="99918" cy="661731"/>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0" name="Rectangle 116"/>
            <p:cNvSpPr>
              <a:spLocks noChangeArrowheads="1"/>
            </p:cNvSpPr>
            <p:nvPr/>
          </p:nvSpPr>
          <p:spPr bwMode="auto">
            <a:xfrm>
              <a:off x="3170204"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1" name="Freeform 118"/>
            <p:cNvSpPr>
              <a:spLocks/>
            </p:cNvSpPr>
            <p:nvPr/>
          </p:nvSpPr>
          <p:spPr bwMode="auto">
            <a:xfrm>
              <a:off x="3503830" y="5704304"/>
              <a:ext cx="103305" cy="659155"/>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2" name="Rectangle 120"/>
            <p:cNvSpPr>
              <a:spLocks noChangeArrowheads="1"/>
            </p:cNvSpPr>
            <p:nvPr/>
          </p:nvSpPr>
          <p:spPr bwMode="auto">
            <a:xfrm>
              <a:off x="3598667" y="6348011"/>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3" name="Freeform 122"/>
            <p:cNvSpPr>
              <a:spLocks/>
            </p:cNvSpPr>
            <p:nvPr/>
          </p:nvSpPr>
          <p:spPr bwMode="auto">
            <a:xfrm>
              <a:off x="3932291" y="5704304"/>
              <a:ext cx="101611" cy="661731"/>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4" name="Rectangle 124"/>
            <p:cNvSpPr>
              <a:spLocks noChangeArrowheads="1"/>
            </p:cNvSpPr>
            <p:nvPr/>
          </p:nvSpPr>
          <p:spPr bwMode="auto">
            <a:xfrm>
              <a:off x="4027130" y="5694004"/>
              <a:ext cx="342093"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5" name="Freeform 126"/>
            <p:cNvSpPr>
              <a:spLocks/>
            </p:cNvSpPr>
            <p:nvPr/>
          </p:nvSpPr>
          <p:spPr bwMode="auto">
            <a:xfrm>
              <a:off x="4360755" y="5704304"/>
              <a:ext cx="103305" cy="659155"/>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6" name="Rectangle 128"/>
            <p:cNvSpPr>
              <a:spLocks noChangeArrowheads="1"/>
            </p:cNvSpPr>
            <p:nvPr/>
          </p:nvSpPr>
          <p:spPr bwMode="auto">
            <a:xfrm>
              <a:off x="4455592"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7" name="Freeform 130"/>
            <p:cNvSpPr>
              <a:spLocks/>
            </p:cNvSpPr>
            <p:nvPr/>
          </p:nvSpPr>
          <p:spPr bwMode="auto">
            <a:xfrm>
              <a:off x="4790910" y="5704304"/>
              <a:ext cx="99918" cy="661731"/>
            </a:xfrm>
            <a:custGeom>
              <a:avLst/>
              <a:gdLst>
                <a:gd name="T0" fmla="*/ 0 w 59"/>
                <a:gd name="T1" fmla="*/ 254 h 257"/>
                <a:gd name="T2" fmla="*/ 8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8"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8" name="Rectangle 132"/>
            <p:cNvSpPr>
              <a:spLocks noChangeArrowheads="1"/>
            </p:cNvSpPr>
            <p:nvPr/>
          </p:nvSpPr>
          <p:spPr bwMode="auto">
            <a:xfrm>
              <a:off x="4884054" y="5694004"/>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89" name="Freeform 134"/>
            <p:cNvSpPr>
              <a:spLocks/>
            </p:cNvSpPr>
            <p:nvPr/>
          </p:nvSpPr>
          <p:spPr bwMode="auto">
            <a:xfrm>
              <a:off x="5219372" y="5704304"/>
              <a:ext cx="101611" cy="659155"/>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90" name="Rectangle 136"/>
            <p:cNvSpPr>
              <a:spLocks noChangeArrowheads="1"/>
            </p:cNvSpPr>
            <p:nvPr/>
          </p:nvSpPr>
          <p:spPr bwMode="auto">
            <a:xfrm>
              <a:off x="5312516" y="6348011"/>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91" name="Freeform 138"/>
            <p:cNvSpPr>
              <a:spLocks/>
            </p:cNvSpPr>
            <p:nvPr/>
          </p:nvSpPr>
          <p:spPr bwMode="auto">
            <a:xfrm>
              <a:off x="5647836" y="5704304"/>
              <a:ext cx="99918" cy="661731"/>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98" name="Rectangle 24"/>
            <p:cNvSpPr>
              <a:spLocks noChangeArrowheads="1"/>
            </p:cNvSpPr>
            <p:nvPr/>
          </p:nvSpPr>
          <p:spPr bwMode="auto">
            <a:xfrm>
              <a:off x="5843679" y="5848538"/>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400" b="1" dirty="0">
                  <a:solidFill>
                    <a:srgbClr val="FF33CC"/>
                  </a:solidFill>
                  <a:latin typeface="Times New Roman" panose="02020603050405020304" pitchFamily="18" charset="0"/>
                  <a:cs typeface="Times New Roman" panose="02020603050405020304" pitchFamily="18" charset="0"/>
                </a:rPr>
                <a:t>T</a:t>
              </a:r>
            </a:p>
          </p:txBody>
        </p:sp>
        <p:sp>
          <p:nvSpPr>
            <p:cNvPr id="101" name="Rectangle 85"/>
            <p:cNvSpPr>
              <a:spLocks noChangeArrowheads="1"/>
            </p:cNvSpPr>
            <p:nvPr/>
          </p:nvSpPr>
          <p:spPr bwMode="auto">
            <a:xfrm>
              <a:off x="5777632" y="5699217"/>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107" name="Rectangle 128"/>
            <p:cNvSpPr>
              <a:spLocks noChangeArrowheads="1"/>
            </p:cNvSpPr>
            <p:nvPr/>
          </p:nvSpPr>
          <p:spPr bwMode="auto">
            <a:xfrm>
              <a:off x="5777632" y="6353223"/>
              <a:ext cx="343787" cy="25749"/>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sz="1400" b="1">
                <a:solidFill>
                  <a:srgbClr val="FF33CC"/>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841076" y="5999287"/>
              <a:ext cx="543739"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idle</a:t>
              </a:r>
            </a:p>
          </p:txBody>
        </p:sp>
        <p:cxnSp>
          <p:nvCxnSpPr>
            <p:cNvPr id="4" name="Straight Arrow Connector 3"/>
            <p:cNvCxnSpPr/>
            <p:nvPr/>
          </p:nvCxnSpPr>
          <p:spPr>
            <a:xfrm>
              <a:off x="937774" y="5486400"/>
              <a:ext cx="5632306" cy="0"/>
            </a:xfrm>
            <a:prstGeom prst="straightConnector1">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3463953" y="5112878"/>
              <a:ext cx="1306768" cy="369332"/>
            </a:xfrm>
            <a:prstGeom prst="rect">
              <a:avLst/>
            </a:prstGeom>
            <a:noFill/>
          </p:spPr>
          <p:txBody>
            <a:bodyPr wrap="none" rtlCol="0">
              <a:spAutoFit/>
            </a:bodyPr>
            <a:lstStyle/>
            <a:p>
              <a:r>
                <a:rPr lang="en-US" b="1" dirty="0">
                  <a:solidFill>
                    <a:srgbClr val="FF00FF"/>
                  </a:solidFill>
                  <a:latin typeface="Times New Roman" panose="02020603050405020304" pitchFamily="18" charset="0"/>
                  <a:cs typeface="Times New Roman" panose="02020603050405020304" pitchFamily="18" charset="0"/>
                </a:rPr>
                <a:t>One Frame</a:t>
              </a:r>
            </a:p>
          </p:txBody>
        </p:sp>
        <p:sp>
          <p:nvSpPr>
            <p:cNvPr id="124" name="TextBox 123"/>
            <p:cNvSpPr txBox="1"/>
            <p:nvPr/>
          </p:nvSpPr>
          <p:spPr>
            <a:xfrm>
              <a:off x="2375924" y="6497332"/>
              <a:ext cx="492443"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TB</a:t>
              </a:r>
            </a:p>
          </p:txBody>
        </p:sp>
        <p:cxnSp>
          <p:nvCxnSpPr>
            <p:cNvPr id="9217" name="Straight Connector 9216"/>
            <p:cNvCxnSpPr>
              <a:stCxn id="74" idx="1"/>
            </p:cNvCxnSpPr>
            <p:nvPr/>
          </p:nvCxnSpPr>
          <p:spPr>
            <a:xfrm>
              <a:off x="1883124" y="6360886"/>
              <a:ext cx="0" cy="341085"/>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225743" y="6360885"/>
              <a:ext cx="0" cy="341085"/>
            </a:xfrm>
            <a:prstGeom prst="line">
              <a:avLst/>
            </a:prstGeom>
            <a:ln w="381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9220" name="Straight Arrow Connector 9219"/>
            <p:cNvCxnSpPr/>
            <p:nvPr/>
          </p:nvCxnSpPr>
          <p:spPr>
            <a:xfrm>
              <a:off x="1883124" y="6531428"/>
              <a:ext cx="328698" cy="0"/>
            </a:xfrm>
            <a:prstGeom prst="straightConnector1">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074607" y="5872217"/>
              <a:ext cx="543739" cy="369332"/>
            </a:xfrm>
            <a:prstGeom prst="rect">
              <a:avLst/>
            </a:prstGeom>
            <a:noFill/>
          </p:spPr>
          <p:txBody>
            <a:bodyPr wrap="none" rtlCol="0">
              <a:spAutoFit/>
            </a:bodyPr>
            <a:lstStyle/>
            <a:p>
              <a:r>
                <a:rPr lang="en-US" b="1" dirty="0">
                  <a:solidFill>
                    <a:srgbClr val="00FF00"/>
                  </a:solidFill>
                  <a:latin typeface="Times New Roman" panose="02020603050405020304" pitchFamily="18" charset="0"/>
                  <a:cs typeface="Times New Roman" panose="02020603050405020304" pitchFamily="18" charset="0"/>
                </a:rPr>
                <a:t>idle</a:t>
              </a:r>
            </a:p>
          </p:txBody>
        </p:sp>
      </p:grpSp>
      <p:sp>
        <p:nvSpPr>
          <p:cNvPr id="96" name="Rectangle 9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93426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08037"/>
            <a:ext cx="8229600" cy="5211763"/>
          </a:xfrm>
        </p:spPr>
        <p:txBody>
          <a:bodyPr>
            <a:normAutofit lnSpcReduction="10000"/>
          </a:bodyPr>
          <a:lstStyle/>
          <a:p>
            <a:pPr algn="ctr"/>
            <a:r>
              <a:rPr lang="en-US" sz="2400" b="1" dirty="0">
                <a:solidFill>
                  <a:srgbClr val="FFFF00"/>
                </a:solidFill>
                <a:latin typeface="Times New Roman" panose="02020603050405020304" pitchFamily="18" charset="0"/>
                <a:cs typeface="Times New Roman" panose="02020603050405020304" pitchFamily="18" charset="0"/>
              </a:rPr>
              <a:t>Parity </a:t>
            </a:r>
          </a:p>
          <a:p>
            <a:pPr algn="ctr"/>
            <a:r>
              <a:rPr lang="en-US" sz="2400" b="1" dirty="0">
                <a:solidFill>
                  <a:srgbClr val="FFFF00"/>
                </a:solidFill>
                <a:latin typeface="Times New Roman" panose="02020603050405020304" pitchFamily="18" charset="0"/>
                <a:cs typeface="Times New Roman" panose="02020603050405020304" pitchFamily="18" charset="0"/>
              </a:rPr>
              <a:t>“oddness or evenness” of an integer.</a:t>
            </a:r>
          </a:p>
          <a:p>
            <a:pPr algn="ctr"/>
            <a:endParaRPr lang="en-US" sz="2000" b="1" dirty="0">
              <a:solidFill>
                <a:srgbClr val="FFFF00"/>
              </a:solidFill>
              <a:latin typeface="Times New Roman" panose="02020603050405020304" pitchFamily="18" charset="0"/>
              <a:cs typeface="Times New Roman" panose="02020603050405020304" pitchFamily="18" charset="0"/>
            </a:endParaRPr>
          </a:p>
          <a:p>
            <a:r>
              <a:rPr lang="en-US" sz="2000" b="1" dirty="0">
                <a:solidFill>
                  <a:srgbClr val="00FF00"/>
                </a:solidFill>
                <a:latin typeface="Times New Roman" panose="02020603050405020304" pitchFamily="18" charset="0"/>
                <a:cs typeface="Times New Roman" panose="02020603050405020304" pitchFamily="18" charset="0"/>
              </a:rPr>
              <a:t>RS232 format can “steal” one data bit (ASCII needs 7 bits) </a:t>
            </a:r>
          </a:p>
          <a:p>
            <a:pPr algn="ctr"/>
            <a:r>
              <a:rPr lang="en-US" sz="2000" b="1" dirty="0">
                <a:solidFill>
                  <a:srgbClr val="00FF00"/>
                </a:solidFill>
                <a:latin typeface="Times New Roman" panose="02020603050405020304" pitchFamily="18" charset="0"/>
                <a:cs typeface="Times New Roman" panose="02020603050405020304" pitchFamily="18" charset="0"/>
              </a:rPr>
              <a:t>	</a:t>
            </a:r>
            <a:r>
              <a:rPr lang="en-US" sz="2000" b="1" i="1" dirty="0">
                <a:solidFill>
                  <a:srgbClr val="00FFFF"/>
                </a:solidFill>
                <a:latin typeface="Times New Roman" panose="02020603050405020304" pitchFamily="18" charset="0"/>
                <a:cs typeface="Times New Roman" panose="02020603050405020304" pitchFamily="18" charset="0"/>
              </a:rPr>
              <a:t>stolen bit can be used to indicate number of 1’s transmitted was 	odd or even, for very simple error detection</a:t>
            </a:r>
            <a:r>
              <a:rPr lang="en-US" sz="2000" b="1" dirty="0">
                <a:solidFill>
                  <a:srgbClr val="00FF00"/>
                </a:solidFill>
                <a:latin typeface="Times New Roman" panose="02020603050405020304" pitchFamily="18" charset="0"/>
                <a:cs typeface="Times New Roman" panose="02020603050405020304" pitchFamily="18" charset="0"/>
              </a:rPr>
              <a:t>.</a:t>
            </a:r>
          </a:p>
          <a:p>
            <a:endParaRPr lang="en-US" sz="2000" b="1" dirty="0">
              <a:solidFill>
                <a:srgbClr val="00FF00"/>
              </a:solidFill>
              <a:latin typeface="Times New Roman" panose="02020603050405020304" pitchFamily="18" charset="0"/>
              <a:cs typeface="Times New Roman" panose="02020603050405020304" pitchFamily="18" charset="0"/>
            </a:endParaRPr>
          </a:p>
          <a:p>
            <a:r>
              <a:rPr lang="en-US" sz="2000" b="1" dirty="0">
                <a:solidFill>
                  <a:srgbClr val="FF00FF"/>
                </a:solidFill>
                <a:latin typeface="Times New Roman" panose="02020603050405020304" pitchFamily="18" charset="0"/>
                <a:cs typeface="Times New Roman" panose="02020603050405020304" pitchFamily="18" charset="0"/>
              </a:rPr>
              <a:t>For example, </a:t>
            </a:r>
            <a:r>
              <a:rPr lang="en-US" sz="2000" b="1" dirty="0">
                <a:solidFill>
                  <a:srgbClr val="00FF00"/>
                </a:solidFill>
                <a:latin typeface="Times New Roman" panose="02020603050405020304" pitchFamily="18" charset="0"/>
                <a:cs typeface="Times New Roman" panose="02020603050405020304" pitchFamily="18" charset="0"/>
              </a:rPr>
              <a:t>using the even parity scheme, all transmissions must have an even number of 1’s.</a:t>
            </a:r>
          </a:p>
          <a:p>
            <a:r>
              <a:rPr lang="en-US" sz="2000" b="1" dirty="0">
                <a:solidFill>
                  <a:srgbClr val="00FF00"/>
                </a:solidFill>
                <a:latin typeface="Times New Roman" panose="02020603050405020304" pitchFamily="18" charset="0"/>
                <a:cs typeface="Times New Roman" panose="02020603050405020304" pitchFamily="18" charset="0"/>
              </a:rPr>
              <a:t>Transmitting binary 0110101 would require transmitting a parity bit of 0 since an even number of 1’s (4 of them) are present in the data.</a:t>
            </a:r>
          </a:p>
          <a:p>
            <a:r>
              <a:rPr lang="en-US" sz="2000" b="1" dirty="0">
                <a:solidFill>
                  <a:srgbClr val="00FF00"/>
                </a:solidFill>
                <a:latin typeface="Times New Roman" panose="02020603050405020304" pitchFamily="18" charset="0"/>
                <a:cs typeface="Times New Roman" panose="02020603050405020304" pitchFamily="18" charset="0"/>
              </a:rPr>
              <a:t>Conversely, transmitting 0110100 would require transmitting a parity bit of 1.</a:t>
            </a:r>
          </a:p>
          <a:p>
            <a:endParaRPr lang="en-US" sz="2000" b="1" dirty="0">
              <a:solidFill>
                <a:srgbClr val="00FF00"/>
              </a:solidFill>
              <a:latin typeface="Times New Roman" panose="02020603050405020304" pitchFamily="18" charset="0"/>
              <a:cs typeface="Times New Roman" panose="02020603050405020304" pitchFamily="18" charset="0"/>
            </a:endParaRPr>
          </a:p>
          <a:p>
            <a:r>
              <a:rPr lang="en-US" sz="2000" b="1" dirty="0">
                <a:solidFill>
                  <a:srgbClr val="00FF00"/>
                </a:solidFill>
                <a:latin typeface="Times New Roman" panose="02020603050405020304" pitchFamily="18" charset="0"/>
                <a:cs typeface="Times New Roman" panose="02020603050405020304" pitchFamily="18" charset="0"/>
              </a:rPr>
              <a:t>Not used often because there are stronger methods of error checking</a:t>
            </a:r>
            <a:endParaRPr lang="en-US" dirty="0"/>
          </a:p>
          <a:p>
            <a:pPr marL="457200" lvl="1" indent="0">
              <a:buNone/>
            </a:pPr>
            <a:endParaRPr lang="en-US" dirty="0"/>
          </a:p>
        </p:txBody>
      </p:sp>
      <p:sp>
        <p:nvSpPr>
          <p:cNvPr id="5" name="Title 4"/>
          <p:cNvSpPr>
            <a:spLocks noGrp="1"/>
          </p:cNvSpPr>
          <p:nvPr>
            <p:ph type="title"/>
          </p:nvPr>
        </p:nvSpPr>
        <p:spPr>
          <a:xfrm>
            <a:off x="457200" y="76200"/>
            <a:ext cx="8229600" cy="6858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Serial Communications</a:t>
            </a:r>
          </a:p>
        </p:txBody>
      </p:sp>
      <p:sp>
        <p:nvSpPr>
          <p:cNvPr id="96" name="Rectangle 9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76897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p:cNvPicPr>
            <a:picLocks noChangeAspect="1"/>
          </p:cNvPicPr>
          <p:nvPr/>
        </p:nvPicPr>
        <p:blipFill rotWithShape="1">
          <a:blip r:embed="rId2"/>
          <a:srcRect b="5031"/>
          <a:stretch/>
        </p:blipFill>
        <p:spPr>
          <a:xfrm>
            <a:off x="12356" y="658134"/>
            <a:ext cx="3783691" cy="5656805"/>
          </a:xfrm>
          <a:prstGeom prst="rect">
            <a:avLst/>
          </a:prstGeom>
        </p:spPr>
      </p:pic>
      <p:sp>
        <p:nvSpPr>
          <p:cNvPr id="9" name="Rectangle 8"/>
          <p:cNvSpPr/>
          <p:nvPr/>
        </p:nvSpPr>
        <p:spPr>
          <a:xfrm>
            <a:off x="1219200" y="12405"/>
            <a:ext cx="69545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66FF"/>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rPr>
              <a:t>Launchpad Serial Communication</a:t>
            </a:r>
          </a:p>
        </p:txBody>
      </p:sp>
      <p:sp>
        <p:nvSpPr>
          <p:cNvPr id="6" name="TextBox 5"/>
          <p:cNvSpPr txBox="1"/>
          <p:nvPr/>
        </p:nvSpPr>
        <p:spPr>
          <a:xfrm>
            <a:off x="-76200" y="5752523"/>
            <a:ext cx="9220200" cy="369332"/>
          </a:xfrm>
          <a:prstGeom prst="rect">
            <a:avLst/>
          </a:prstGeom>
          <a:noFill/>
        </p:spPr>
        <p:txBody>
          <a:bodyPr wrap="square" rtlCol="0">
            <a:spAutoFit/>
          </a:bodyPr>
          <a:lstStyle>
            <a:defPPr>
              <a:defRPr lang="en-US"/>
            </a:defPPr>
            <a:lvl1pPr>
              <a:spcAft>
                <a:spcPts val="600"/>
              </a:spcAft>
              <a:defRPr b="1">
                <a:solidFill>
                  <a:srgbClr val="FFFF00"/>
                </a:solidFill>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4334572" y="2251193"/>
            <a:ext cx="4845675" cy="24468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Serial receive (RX) and transmit (TX) bit streams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Connected to eUSCI_A0 on MSP432 (P1.2, P1.3)</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Used to communicate between MSP432 program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and PC terminal emulator</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cxnSp>
        <p:nvCxnSpPr>
          <p:cNvPr id="12" name="Straight Arrow Connector 11"/>
          <p:cNvCxnSpPr/>
          <p:nvPr/>
        </p:nvCxnSpPr>
        <p:spPr>
          <a:xfrm flipH="1">
            <a:off x="2286000" y="2514600"/>
            <a:ext cx="2048572" cy="0"/>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cxnSp>
        <p:nvCxnSpPr>
          <p:cNvPr id="11" name="Straight Arrow Connector 10"/>
          <p:cNvCxnSpPr/>
          <p:nvPr/>
        </p:nvCxnSpPr>
        <p:spPr>
          <a:xfrm flipH="1">
            <a:off x="2286000" y="2522126"/>
            <a:ext cx="2030449" cy="1960512"/>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44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22" presetClass="entr" presetSubtype="2" repeatCount="indefinite"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right)">
                                      <p:cBhvr>
                                        <p:cTn id="9" dur="1000"/>
                                        <p:tgtEl>
                                          <p:spTgt spid="12"/>
                                        </p:tgtEl>
                                      </p:cBhvr>
                                    </p:animEffect>
                                  </p:childTnLst>
                                </p:cTn>
                              </p:par>
                              <p:par>
                                <p:cTn id="10" presetID="1"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22" presetClass="entr" presetSubtype="2" repeatCount="indefinite"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14" name="Title 1"/>
          <p:cNvSpPr>
            <a:spLocks noGrp="1"/>
          </p:cNvSpPr>
          <p:nvPr>
            <p:ph type="title"/>
          </p:nvPr>
        </p:nvSpPr>
        <p:spPr>
          <a:xfrm>
            <a:off x="457200" y="183297"/>
            <a:ext cx="8229600" cy="80730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p>
            <a:pPr fontAlgn="base">
              <a:spcAft>
                <a:spcPct val="0"/>
              </a:spcAft>
            </a:pP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enhanced Universal Serial Communication Interface (</a:t>
            </a:r>
            <a:r>
              <a:rPr lang="en-US" sz="2800" b="1" dirty="0" err="1">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eUSCI</a:t>
            </a: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a:t>
            </a:r>
          </a:p>
        </p:txBody>
      </p:sp>
      <p:sp>
        <p:nvSpPr>
          <p:cNvPr id="2" name="Content Placeholder 1"/>
          <p:cNvSpPr>
            <a:spLocks noGrp="1"/>
          </p:cNvSpPr>
          <p:nvPr>
            <p:ph sz="half" idx="1"/>
          </p:nvPr>
        </p:nvSpPr>
        <p:spPr>
          <a:xfrm>
            <a:off x="228600" y="990600"/>
            <a:ext cx="4467224" cy="4692650"/>
          </a:xfrm>
        </p:spPr>
        <p:txBody>
          <a:bodyPr vert="horz" lIns="91440" tIns="45720" rIns="91440" bIns="45720" rtlCol="0">
            <a:normAutofit lnSpcReduction="10000"/>
          </a:bodyPr>
          <a:lstStyle/>
          <a:p>
            <a:r>
              <a:rPr lang="en-US" sz="2400" b="1" dirty="0">
                <a:solidFill>
                  <a:srgbClr val="FFFF00"/>
                </a:solidFill>
                <a:latin typeface="Times New Roman" panose="02020603050405020304" pitchFamily="18" charset="0"/>
                <a:cs typeface="Times New Roman" panose="02020603050405020304" pitchFamily="18" charset="0"/>
              </a:rPr>
              <a:t>I2C</a:t>
            </a:r>
          </a:p>
          <a:p>
            <a:pPr lvl="1"/>
            <a:r>
              <a:rPr lang="en-US" sz="2000" b="1" dirty="0">
                <a:solidFill>
                  <a:srgbClr val="00FF00"/>
                </a:solidFill>
                <a:latin typeface="Times New Roman" panose="02020603050405020304" pitchFamily="18" charset="0"/>
                <a:cs typeface="Times New Roman" panose="02020603050405020304" pitchFamily="18" charset="0"/>
              </a:rPr>
              <a:t>400kHz &amp; up to 1MHz </a:t>
            </a:r>
          </a:p>
          <a:p>
            <a:pPr lvl="1"/>
            <a:r>
              <a:rPr lang="en-US" sz="2000" b="1" dirty="0">
                <a:solidFill>
                  <a:srgbClr val="00FF00"/>
                </a:solidFill>
                <a:latin typeface="Times New Roman" panose="02020603050405020304" pitchFamily="18" charset="0"/>
                <a:cs typeface="Times New Roman" panose="02020603050405020304" pitchFamily="18" charset="0"/>
              </a:rPr>
              <a:t>4 hardware slave addresses supported with dedicated TX/RX interrupts </a:t>
            </a:r>
          </a:p>
          <a:p>
            <a:pPr lvl="1"/>
            <a:r>
              <a:rPr lang="en-US" sz="2000" b="1" dirty="0">
                <a:solidFill>
                  <a:srgbClr val="00FF00"/>
                </a:solidFill>
                <a:latin typeface="Times New Roman" panose="02020603050405020304" pitchFamily="18" charset="0"/>
                <a:cs typeface="Times New Roman" panose="02020603050405020304" pitchFamily="18" charset="0"/>
              </a:rPr>
              <a:t>Byte counter for autonomous operation</a:t>
            </a:r>
          </a:p>
          <a:p>
            <a:r>
              <a:rPr lang="en-US" sz="2400" b="1" dirty="0">
                <a:solidFill>
                  <a:srgbClr val="FFFF00"/>
                </a:solidFill>
                <a:latin typeface="Times New Roman" panose="02020603050405020304" pitchFamily="18" charset="0"/>
                <a:cs typeface="Times New Roman" panose="02020603050405020304" pitchFamily="18" charset="0"/>
              </a:rPr>
              <a:t>UART </a:t>
            </a:r>
          </a:p>
          <a:p>
            <a:pPr lvl="1"/>
            <a:r>
              <a:rPr lang="en-US" sz="2000" b="1" dirty="0">
                <a:solidFill>
                  <a:srgbClr val="00FF00"/>
                </a:solidFill>
                <a:latin typeface="Times New Roman" panose="02020603050405020304" pitchFamily="18" charset="0"/>
                <a:cs typeface="Times New Roman" panose="02020603050405020304" pitchFamily="18" charset="0"/>
              </a:rPr>
              <a:t>Enhanced baud rate generation</a:t>
            </a:r>
          </a:p>
          <a:p>
            <a:pPr lvl="1"/>
            <a:r>
              <a:rPr lang="en-US" sz="2000" b="1" dirty="0">
                <a:solidFill>
                  <a:srgbClr val="00FF00"/>
                </a:solidFill>
                <a:latin typeface="Times New Roman" panose="02020603050405020304" pitchFamily="18" charset="0"/>
                <a:cs typeface="Times New Roman" panose="02020603050405020304" pitchFamily="18" charset="0"/>
              </a:rPr>
              <a:t>Auto baud rate detection</a:t>
            </a:r>
          </a:p>
          <a:p>
            <a:r>
              <a:rPr lang="en-US" sz="2400" b="1" dirty="0">
                <a:solidFill>
                  <a:srgbClr val="FFFF00"/>
                </a:solidFill>
                <a:latin typeface="Times New Roman" panose="02020603050405020304" pitchFamily="18" charset="0"/>
                <a:cs typeface="Times New Roman" panose="02020603050405020304" pitchFamily="18" charset="0"/>
              </a:rPr>
              <a:t>SPI </a:t>
            </a:r>
          </a:p>
          <a:p>
            <a:pPr lvl="1"/>
            <a:r>
              <a:rPr lang="en-US" sz="2000" b="1" dirty="0">
                <a:solidFill>
                  <a:srgbClr val="00FF00"/>
                </a:solidFill>
                <a:latin typeface="Times New Roman" panose="02020603050405020304" pitchFamily="18" charset="0"/>
                <a:cs typeface="Times New Roman" panose="02020603050405020304" pitchFamily="18" charset="0"/>
              </a:rPr>
              <a:t>3 &amp; 4-wire modes </a:t>
            </a:r>
          </a:p>
          <a:p>
            <a:pPr lvl="1"/>
            <a:r>
              <a:rPr lang="en-US" sz="2000" b="1" dirty="0">
                <a:solidFill>
                  <a:srgbClr val="00FF00"/>
                </a:solidFill>
                <a:latin typeface="Times New Roman" panose="02020603050405020304" pitchFamily="18" charset="0"/>
                <a:cs typeface="Times New Roman" panose="02020603050405020304" pitchFamily="18" charset="0"/>
              </a:rPr>
              <a:t>Up to 14MBps</a:t>
            </a:r>
          </a:p>
        </p:txBody>
      </p:sp>
      <p:sp>
        <p:nvSpPr>
          <p:cNvPr id="10" name="Rectangle 9"/>
          <p:cNvSpPr/>
          <p:nvPr/>
        </p:nvSpPr>
        <p:spPr>
          <a:xfrm>
            <a:off x="4967399" y="1680458"/>
            <a:ext cx="1804087" cy="1007968"/>
          </a:xfrm>
          <a:prstGeom prst="rect">
            <a:avLst/>
          </a:prstGeom>
          <a:solidFill>
            <a:srgbClr val="FF6600"/>
          </a:solidFill>
          <a:ln w="9525" cap="flat" cmpd="sng" algn="ctr">
            <a:solidFill>
              <a:schemeClr val="tx1"/>
            </a:solidFill>
            <a:prstDash val="solid"/>
            <a:round/>
            <a:headEnd type="none" w="med" len="med"/>
            <a:tailEnd type="none" w="med" len="med"/>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S PGothic" pitchFamily="34" charset="-128"/>
                <a:cs typeface="Arial" charset="0"/>
              </a:rPr>
              <a:t>eUSCI</a:t>
            </a:r>
            <a:r>
              <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rPr>
              <a:t> A0</a:t>
            </a: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p:txBody>
      </p:sp>
      <p:sp>
        <p:nvSpPr>
          <p:cNvPr id="11" name="Rectangle 10"/>
          <p:cNvSpPr/>
          <p:nvPr/>
        </p:nvSpPr>
        <p:spPr>
          <a:xfrm>
            <a:off x="5206289" y="2220852"/>
            <a:ext cx="1804087" cy="1007968"/>
          </a:xfrm>
          <a:prstGeom prst="rect">
            <a:avLst/>
          </a:prstGeom>
          <a:solidFill>
            <a:srgbClr val="FF33CC"/>
          </a:solidFill>
          <a:ln w="9525" cap="flat" cmpd="sng" algn="ctr">
            <a:solidFill>
              <a:schemeClr val="tx1"/>
            </a:solidFill>
            <a:prstDash val="solid"/>
            <a:round/>
            <a:headEnd type="none" w="med" len="med"/>
            <a:tailEnd type="none" w="med" len="med"/>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S PGothic" pitchFamily="34" charset="-128"/>
                <a:cs typeface="Arial" charset="0"/>
              </a:rPr>
              <a:t>eUSCI</a:t>
            </a:r>
            <a:r>
              <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rPr>
              <a:t> A1</a:t>
            </a: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p:txBody>
      </p:sp>
      <p:sp>
        <p:nvSpPr>
          <p:cNvPr id="13" name="Rectangle 12"/>
          <p:cNvSpPr/>
          <p:nvPr/>
        </p:nvSpPr>
        <p:spPr>
          <a:xfrm>
            <a:off x="4967399" y="3485381"/>
            <a:ext cx="1804087" cy="1191095"/>
          </a:xfrm>
          <a:prstGeom prst="rect">
            <a:avLst/>
          </a:prstGeom>
          <a:solidFill>
            <a:srgbClr val="00FFFF"/>
          </a:solidFill>
          <a:ln w="9525" cap="flat" cmpd="sng" algn="ctr">
            <a:solidFill>
              <a:schemeClr val="tx1"/>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rPr>
              <a:t>eUSCI B0</a:t>
            </a: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p:txBody>
      </p:sp>
      <p:sp>
        <p:nvSpPr>
          <p:cNvPr id="4" name="Equal 3"/>
          <p:cNvSpPr/>
          <p:nvPr/>
        </p:nvSpPr>
        <p:spPr>
          <a:xfrm>
            <a:off x="7127414" y="2281558"/>
            <a:ext cx="741405" cy="506627"/>
          </a:xfrm>
          <a:prstGeom prst="mathEqual">
            <a:avLst/>
          </a:prstGeom>
          <a:solidFill>
            <a:srgbClr val="FFFF00"/>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Equal 14"/>
          <p:cNvSpPr/>
          <p:nvPr/>
        </p:nvSpPr>
        <p:spPr>
          <a:xfrm>
            <a:off x="7092779" y="3827614"/>
            <a:ext cx="741405" cy="506627"/>
          </a:xfrm>
          <a:prstGeom prst="mathEqual">
            <a:avLst/>
          </a:prstGeom>
          <a:solidFill>
            <a:srgbClr val="FFFF00"/>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latin typeface="Calibri"/>
            </a:endParaRPr>
          </a:p>
        </p:txBody>
      </p:sp>
      <p:sp>
        <p:nvSpPr>
          <p:cNvPr id="5" name="TextBox 4"/>
          <p:cNvSpPr txBox="1"/>
          <p:nvPr/>
        </p:nvSpPr>
        <p:spPr>
          <a:xfrm>
            <a:off x="7760039" y="2320139"/>
            <a:ext cx="138396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SPI, UART</a:t>
            </a:r>
          </a:p>
        </p:txBody>
      </p:sp>
      <p:sp>
        <p:nvSpPr>
          <p:cNvPr id="17" name="TextBox 16"/>
          <p:cNvSpPr txBox="1"/>
          <p:nvPr/>
        </p:nvSpPr>
        <p:spPr>
          <a:xfrm>
            <a:off x="7834183" y="3905951"/>
            <a:ext cx="1309817" cy="369332"/>
          </a:xfrm>
          <a:prstGeom prst="rect">
            <a:avLst/>
          </a:prstGeom>
          <a:noFill/>
        </p:spPr>
        <p:txBody>
          <a:bodyPr wrap="square" rtlCol="0">
            <a:spAutoFit/>
          </a:bodyPr>
          <a:lstStyle>
            <a:defPPr>
              <a:defRPr lang="en-US"/>
            </a:defPPr>
            <a:lvl1pPr marR="0" lvl="0" indent="0" fontAlgn="base">
              <a:lnSpc>
                <a:spcPct val="100000"/>
              </a:lnSpc>
              <a:spcBef>
                <a:spcPct val="0"/>
              </a:spcBef>
              <a:spcAft>
                <a:spcPct val="0"/>
              </a:spcAft>
              <a:buClrTx/>
              <a:buSzTx/>
              <a:buFontTx/>
              <a:buNone/>
              <a:tabLst/>
              <a:defRPr kumimoji="0" b="1" i="0" u="none" strike="noStrike" cap="none" spc="0" normalizeH="0" baseline="0">
                <a:ln>
                  <a:noFill/>
                </a:ln>
                <a:solidFill>
                  <a:srgbClr val="00FF00"/>
                </a:solidFill>
                <a:effectLst/>
                <a:uLnTx/>
                <a:uFillTx/>
                <a:latin typeface="Times New Roman" panose="02020603050405020304" pitchFamily="18" charset="0"/>
                <a:cs typeface="Times New Roman" panose="02020603050405020304" pitchFamily="18" charset="0"/>
              </a:defRPr>
            </a:lvl1pPr>
          </a:lstStyle>
          <a:p>
            <a:r>
              <a:rPr lang="en-US" dirty="0"/>
              <a:t>SPI, I2C</a:t>
            </a:r>
          </a:p>
        </p:txBody>
      </p:sp>
      <p:sp>
        <p:nvSpPr>
          <p:cNvPr id="14" name="Slide Number Placeholder 3"/>
          <p:cNvSpPr>
            <a:spLocks noGrp="1"/>
          </p:cNvSpPr>
          <p:nvPr>
            <p:ph type="sldNum" sz="quarter" idx="10"/>
          </p:nvPr>
        </p:nvSpPr>
        <p:spPr>
          <a:xfrm>
            <a:off x="2895600" y="6210586"/>
            <a:ext cx="6781800" cy="4108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From:  MSP432 Online Training Series  - Part 5</a:t>
            </a:r>
          </a:p>
        </p:txBody>
      </p:sp>
      <p:sp>
        <p:nvSpPr>
          <p:cNvPr id="16" name="Rectangle 15"/>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18" name="Rectangle 17"/>
          <p:cNvSpPr/>
          <p:nvPr/>
        </p:nvSpPr>
        <p:spPr>
          <a:xfrm>
            <a:off x="5238974" y="4413910"/>
            <a:ext cx="1804087" cy="1191095"/>
          </a:xfrm>
          <a:prstGeom prst="rect">
            <a:avLst/>
          </a:prstGeom>
          <a:solidFill>
            <a:srgbClr val="FF33CC"/>
          </a:solidFill>
          <a:ln w="9525" cap="flat" cmpd="sng" algn="ctr">
            <a:solidFill>
              <a:schemeClr val="tx1"/>
            </a:solidFill>
            <a:prstDash val="solid"/>
            <a:round/>
            <a:headEnd type="none" w="med" len="med"/>
            <a:tailEnd type="none" w="med" len="med"/>
          </a:ln>
          <a:effectLst>
            <a:glow rad="228600">
              <a:schemeClr val="accent1">
                <a:satMod val="175000"/>
                <a:alpha val="40000"/>
              </a:schemeClr>
            </a:glow>
            <a:outerShdw blurRad="44450" dist="27940" dir="5400000" algn="ctr">
              <a:srgbClr val="000000">
                <a:alpha val="32000"/>
              </a:srgbClr>
            </a:outerShdw>
            <a:reflection blurRad="6350" stA="50000" endA="300" endPos="55500" dist="101600" dir="5400000" sy="-100000" algn="bl" rotWithShape="0"/>
          </a:effectLst>
          <a:scene3d>
            <a:camera prst="orthographicFront">
              <a:rot lat="0" lon="0" rev="0"/>
            </a:camera>
            <a:lightRig rig="balanced" dir="t">
              <a:rot lat="0" lon="0" rev="8700000"/>
            </a:lightRig>
          </a:scene3d>
          <a:sp3d>
            <a:bevelT w="190500" h="38100"/>
          </a:sp3d>
        </p:spPr>
        <p:txBody>
          <a:bodyPr wrap="square">
            <a:spAutoFit/>
          </a:bodyPr>
          <a:lstStyle/>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S PGothic" pitchFamily="34" charset="-128"/>
                <a:cs typeface="Arial" charset="0"/>
              </a:rPr>
              <a:t>eUSCI</a:t>
            </a:r>
            <a:r>
              <a:rPr kumimoji="0" lang="en-US" sz="1400" b="1" i="0" u="none" strike="noStrike" kern="1200" cap="none" spc="0" normalizeH="0" baseline="0" noProof="0" dirty="0">
                <a:ln>
                  <a:noFill/>
                </a:ln>
                <a:solidFill>
                  <a:srgbClr val="000000"/>
                </a:solidFill>
                <a:effectLst/>
                <a:uLnTx/>
                <a:uFillTx/>
                <a:latin typeface="Calibri"/>
                <a:ea typeface="MS PGothic" pitchFamily="34" charset="-128"/>
                <a:cs typeface="Arial" charset="0"/>
              </a:rPr>
              <a:t> B1</a:t>
            </a: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a:p>
            <a:pPr marL="0" marR="0" lvl="0" indent="0" algn="ctr" defTabSz="914400"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a:ea typeface="MS PGothic" pitchFamily="34" charset="-128"/>
              <a:cs typeface="Arial" charset="0"/>
            </a:endParaRPr>
          </a:p>
        </p:txBody>
      </p:sp>
    </p:spTree>
    <p:extLst>
      <p:ext uri="{BB962C8B-B14F-4D97-AF65-F5344CB8AC3E}">
        <p14:creationId xmlns:p14="http://schemas.microsoft.com/office/powerpoint/2010/main" val="415448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143000"/>
            <a:ext cx="8458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Enhanced Universal Serial Communication Interface A (eUSCI_A) Overview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The eUSCI_A module supports two serial communication modes:</a:t>
            </a:r>
          </a:p>
          <a:p>
            <a:pPr marL="1257300" marR="0" lvl="2"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UART mode</a:t>
            </a:r>
          </a:p>
          <a:p>
            <a:pPr marL="1257300" marR="0" lvl="2"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SPI mode</a:t>
            </a:r>
          </a:p>
        </p:txBody>
      </p:sp>
      <p:sp>
        <p:nvSpPr>
          <p:cNvPr id="3" name="Rectangle 2"/>
          <p:cNvSpPr/>
          <p:nvPr/>
        </p:nvSpPr>
        <p:spPr>
          <a:xfrm>
            <a:off x="143540" y="2604700"/>
            <a:ext cx="844804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 Operation – UART Mode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In UART mode, the eUSCI_A transmits and receives characters at a bit rate asynchronous to another device.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Timing for each character is based on the selected baud rate of the eUSCI_A.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The transmit and receive functions use the same baud-rate frequency.</a:t>
            </a:r>
          </a:p>
        </p:txBody>
      </p:sp>
      <p:sp>
        <p:nvSpPr>
          <p:cNvPr id="4" name="Rectangle 3"/>
          <p:cNvSpPr/>
          <p:nvPr/>
        </p:nvSpPr>
        <p:spPr>
          <a:xfrm>
            <a:off x="152400" y="4343400"/>
            <a:ext cx="8610600"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The recommended eUSCI_A initialization/reconfiguration process is: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1. Set UCSWRST.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2. Initialize all eUSCI_A registers with UCSWRST = 1 (including UCAxCTL1).</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3. Configure ports.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4. Clear UCSWRST with software.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5. Enable interrupts (optional) with UCRXIE or UCTXIE</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a:t>
            </a:r>
          </a:p>
        </p:txBody>
      </p:sp>
      <p:sp>
        <p:nvSpPr>
          <p:cNvPr id="5" name="TextBox 4"/>
          <p:cNvSpPr txBox="1"/>
          <p:nvPr/>
        </p:nvSpPr>
        <p:spPr>
          <a:xfrm>
            <a:off x="3720229" y="76200"/>
            <a:ext cx="15055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66FF"/>
                </a:solidFill>
                <a:effectLst/>
                <a:uLnTx/>
                <a:uFillTx/>
                <a:latin typeface="Algerian" panose="04020705040A02060702" pitchFamily="82" charset="0"/>
                <a:ea typeface="+mn-ea"/>
                <a:cs typeface="+mn-cs"/>
              </a:rPr>
              <a:t>UART</a:t>
            </a:r>
          </a:p>
        </p:txBody>
      </p:sp>
      <p:sp>
        <p:nvSpPr>
          <p:cNvPr id="6" name="Rectangle 5"/>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15631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457200" y="504984"/>
            <a:ext cx="82296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dirty="0">
                <a:solidFill>
                  <a:srgbClr val="FF33CC"/>
                </a:solidFill>
                <a:latin typeface="Times New Roman" panose="02020603050405020304" pitchFamily="18" charset="0"/>
                <a:ea typeface="+mn-ea"/>
                <a:cs typeface="Times New Roman" panose="02020603050405020304" pitchFamily="18" charset="0"/>
              </a:rPr>
              <a:t>Topic for today’s lecture</a:t>
            </a:r>
          </a:p>
        </p:txBody>
      </p:sp>
      <p:sp>
        <p:nvSpPr>
          <p:cNvPr id="3" name="Content Placeholder 2"/>
          <p:cNvSpPr>
            <a:spLocks noGrp="1"/>
          </p:cNvSpPr>
          <p:nvPr>
            <p:ph idx="1"/>
          </p:nvPr>
        </p:nvSpPr>
        <p:spPr>
          <a:xfrm>
            <a:off x="304800" y="990600"/>
            <a:ext cx="8382000" cy="5364163"/>
          </a:xfrm>
        </p:spPr>
        <p:txBody>
          <a:bodyPr>
            <a:normAutofit/>
          </a:bodyPr>
          <a:lstStyle/>
          <a:p>
            <a:pPr marL="0" indent="0">
              <a:buNone/>
            </a:pPr>
            <a:r>
              <a:rPr lang="en-US" sz="2600" b="1" i="1" kern="1200" dirty="0">
                <a:solidFill>
                  <a:srgbClr val="FFFF00"/>
                </a:solidFill>
                <a:effectLst>
                  <a:outerShdw blurRad="38100" dist="38100" dir="2700000" algn="tl">
                    <a:srgbClr val="000000">
                      <a:alpha val="43137"/>
                    </a:srgbClr>
                  </a:outerShdw>
                </a:effectLst>
                <a:latin typeface="Calibri" panose="020F0502020204030204" pitchFamily="34" charset="0"/>
              </a:rPr>
              <a:t>   </a:t>
            </a:r>
          </a:p>
          <a:p>
            <a:pPr marL="0" indent="0">
              <a:buNone/>
            </a:pPr>
            <a:endParaRPr lang="en-US" sz="2000" b="1" i="1" dirty="0">
              <a:solidFill>
                <a:srgbClr val="0000FF"/>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endParaRPr lang="en-US" sz="19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400" b="1" i="1" dirty="0">
                <a:solidFill>
                  <a:srgbClr val="00FF00"/>
                </a:solidFill>
                <a:latin typeface="Times New Roman" panose="02020603050405020304" pitchFamily="18" charset="0"/>
                <a:cs typeface="Times New Roman" panose="02020603050405020304" pitchFamily="18" charset="0"/>
              </a:rPr>
              <a:t>Interface a keypad with a MCU and scan a keypad to identify a key press</a:t>
            </a:r>
          </a:p>
          <a:p>
            <a:pPr>
              <a:spcBef>
                <a:spcPts val="0"/>
              </a:spcBef>
              <a:buFont typeface="Wingdings" panose="05000000000000000000" pitchFamily="2" charset="2"/>
              <a:buChar char="ü"/>
            </a:pPr>
            <a:endParaRPr lang="en-US" sz="24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400" b="1" i="1" dirty="0">
                <a:solidFill>
                  <a:srgbClr val="00FF00"/>
                </a:solidFill>
                <a:latin typeface="Times New Roman" panose="02020603050405020304" pitchFamily="18" charset="0"/>
                <a:cs typeface="Times New Roman" panose="02020603050405020304" pitchFamily="18" charset="0"/>
              </a:rPr>
              <a:t>Describe the serial communication interfaces available on the MSP432</a:t>
            </a:r>
          </a:p>
          <a:p>
            <a:pPr>
              <a:spcBef>
                <a:spcPts val="0"/>
              </a:spcBef>
              <a:buFont typeface="Wingdings" panose="05000000000000000000" pitchFamily="2" charset="2"/>
              <a:buChar char="ü"/>
            </a:pPr>
            <a:endParaRPr lang="en-US" sz="2400" b="1" i="1" dirty="0">
              <a:solidFill>
                <a:srgbClr val="00FF00"/>
              </a:solidFill>
              <a:latin typeface="Times New Roman" panose="02020603050405020304" pitchFamily="18" charset="0"/>
              <a:cs typeface="Times New Roman" panose="02020603050405020304" pitchFamily="18" charset="0"/>
            </a:endParaRPr>
          </a:p>
          <a:p>
            <a:pPr>
              <a:spcBef>
                <a:spcPts val="0"/>
              </a:spcBef>
              <a:buFont typeface="Wingdings" panose="05000000000000000000" pitchFamily="2" charset="2"/>
              <a:buChar char="ü"/>
            </a:pPr>
            <a:r>
              <a:rPr lang="en-US" sz="2400" b="1" i="1" dirty="0">
                <a:solidFill>
                  <a:srgbClr val="00FF00"/>
                </a:solidFill>
                <a:latin typeface="Times New Roman" panose="02020603050405020304" pitchFamily="18" charset="0"/>
                <a:cs typeface="Times New Roman" panose="02020603050405020304" pitchFamily="18" charset="0"/>
              </a:rPr>
              <a:t>Setup the MSP432 for UART communication</a:t>
            </a:r>
          </a:p>
          <a:p>
            <a:pPr marL="0" indent="0">
              <a:spcBef>
                <a:spcPts val="0"/>
              </a:spcBef>
              <a:buNone/>
            </a:pPr>
            <a:endParaRPr lang="en-US" sz="1900" b="1" i="1" dirty="0">
              <a:solidFill>
                <a:srgbClr val="00FF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endParaRPr lang="en-US" sz="1900" b="1" i="1" dirty="0">
              <a:solidFill>
                <a:srgbClr val="0000FF"/>
              </a:solidFill>
              <a:latin typeface="Times New Roman" panose="02020603050405020304" pitchFamily="18" charset="0"/>
              <a:cs typeface="Times New Roman" panose="02020603050405020304" pitchFamily="18" charset="0"/>
            </a:endParaRPr>
          </a:p>
          <a:p>
            <a:pPr marL="457200" lvl="1" indent="0">
              <a:buNone/>
            </a:pPr>
            <a:endParaRPr lang="en-US" dirty="0"/>
          </a:p>
          <a:p>
            <a:pPr>
              <a:buNone/>
            </a:pPr>
            <a:endParaRPr lang="en-US" dirty="0"/>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03722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0404" y="199175"/>
            <a:ext cx="32335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66FF"/>
                </a:solidFill>
                <a:effectLst/>
                <a:uLnTx/>
                <a:uFillTx/>
                <a:latin typeface="Algerian" panose="04020705040A02060702" pitchFamily="82" charset="0"/>
                <a:ea typeface="+mn-ea"/>
                <a:cs typeface="Times New Roman" panose="02020603050405020304" pitchFamily="18" charset="0"/>
              </a:rPr>
              <a:t>Character Format</a:t>
            </a:r>
          </a:p>
        </p:txBody>
      </p:sp>
      <p:sp>
        <p:nvSpPr>
          <p:cNvPr id="4" name="Rectangle 3"/>
          <p:cNvSpPr/>
          <p:nvPr/>
        </p:nvSpPr>
        <p:spPr>
          <a:xfrm>
            <a:off x="339326" y="1371600"/>
            <a:ext cx="8458200"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The UART character format (see Figure 22-2) consists of a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start bit,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seven or eight data bits,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an even/odd/no parity bit,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an address bit (address-bit mode),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one or two stop bits.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9" name="Group 128"/>
          <p:cNvGrpSpPr/>
          <p:nvPr/>
        </p:nvGrpSpPr>
        <p:grpSpPr>
          <a:xfrm>
            <a:off x="533400" y="3886200"/>
            <a:ext cx="7772400" cy="1280160"/>
            <a:chOff x="663315" y="4485660"/>
            <a:chExt cx="7129542" cy="640702"/>
          </a:xfrm>
        </p:grpSpPr>
        <p:grpSp>
          <p:nvGrpSpPr>
            <p:cNvPr id="127" name="Group 126"/>
            <p:cNvGrpSpPr/>
            <p:nvPr/>
          </p:nvGrpSpPr>
          <p:grpSpPr>
            <a:xfrm>
              <a:off x="7388051" y="4715041"/>
              <a:ext cx="404806" cy="411321"/>
              <a:chOff x="7672394" y="4703442"/>
              <a:chExt cx="404806" cy="411321"/>
            </a:xfrm>
          </p:grpSpPr>
          <p:sp>
            <p:nvSpPr>
              <p:cNvPr id="5" name="Rectangle 5"/>
              <p:cNvSpPr>
                <a:spLocks noChangeArrowheads="1"/>
              </p:cNvSpPr>
              <p:nvPr/>
            </p:nvSpPr>
            <p:spPr bwMode="auto">
              <a:xfrm>
                <a:off x="7672394"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3</a:t>
                </a:r>
              </a:p>
            </p:txBody>
          </p:sp>
          <p:sp>
            <p:nvSpPr>
              <p:cNvPr id="6" name="Rectangle 6"/>
              <p:cNvSpPr>
                <a:spLocks noChangeArrowheads="1"/>
              </p:cNvSpPr>
              <p:nvPr/>
            </p:nvSpPr>
            <p:spPr bwMode="auto">
              <a:xfrm>
                <a:off x="7782689" y="4703442"/>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a:t>
                </a:r>
              </a:p>
            </p:txBody>
          </p:sp>
          <p:sp>
            <p:nvSpPr>
              <p:cNvPr id="7" name="Rectangle 7"/>
              <p:cNvSpPr>
                <a:spLocks noChangeArrowheads="1"/>
              </p:cNvSpPr>
              <p:nvPr/>
            </p:nvSpPr>
            <p:spPr bwMode="auto">
              <a:xfrm>
                <a:off x="7837061" y="4703442"/>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3</a:t>
                </a:r>
              </a:p>
            </p:txBody>
          </p:sp>
          <p:sp>
            <p:nvSpPr>
              <p:cNvPr id="8" name="Rectangle 8"/>
              <p:cNvSpPr>
                <a:spLocks noChangeArrowheads="1"/>
              </p:cNvSpPr>
              <p:nvPr/>
            </p:nvSpPr>
            <p:spPr bwMode="auto">
              <a:xfrm>
                <a:off x="7947356" y="4703442"/>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V</a:t>
                </a:r>
              </a:p>
            </p:txBody>
          </p:sp>
          <p:sp>
            <p:nvSpPr>
              <p:cNvPr id="9" name="Rectangle 9"/>
              <p:cNvSpPr>
                <a:spLocks noChangeArrowheads="1"/>
              </p:cNvSpPr>
              <p:nvPr/>
            </p:nvSpPr>
            <p:spPr bwMode="auto">
              <a:xfrm>
                <a:off x="7672394"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10" name="Rectangle 10"/>
              <p:cNvSpPr>
                <a:spLocks noChangeArrowheads="1"/>
              </p:cNvSpPr>
              <p:nvPr/>
            </p:nvSpPr>
            <p:spPr bwMode="auto">
              <a:xfrm>
                <a:off x="7726765"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11" name="Rectangle 11"/>
              <p:cNvSpPr>
                <a:spLocks noChangeArrowheads="1"/>
              </p:cNvSpPr>
              <p:nvPr/>
            </p:nvSpPr>
            <p:spPr bwMode="auto">
              <a:xfrm>
                <a:off x="7782689" y="4899319"/>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12" name="Rectangle 12"/>
              <p:cNvSpPr>
                <a:spLocks noChangeArrowheads="1"/>
              </p:cNvSpPr>
              <p:nvPr/>
            </p:nvSpPr>
            <p:spPr bwMode="auto">
              <a:xfrm>
                <a:off x="7837061" y="4899319"/>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0</a:t>
                </a:r>
              </a:p>
            </p:txBody>
          </p:sp>
          <p:sp>
            <p:nvSpPr>
              <p:cNvPr id="13" name="Rectangle 13"/>
              <p:cNvSpPr>
                <a:spLocks noChangeArrowheads="1"/>
              </p:cNvSpPr>
              <p:nvPr/>
            </p:nvSpPr>
            <p:spPr bwMode="auto">
              <a:xfrm>
                <a:off x="7947356" y="4899319"/>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V</a:t>
                </a:r>
              </a:p>
            </p:txBody>
          </p:sp>
        </p:grpSp>
        <p:sp>
          <p:nvSpPr>
            <p:cNvPr id="14" name="Rectangle 14"/>
            <p:cNvSpPr>
              <a:spLocks noChangeArrowheads="1"/>
            </p:cNvSpPr>
            <p:nvPr/>
          </p:nvSpPr>
          <p:spPr bwMode="auto">
            <a:xfrm>
              <a:off x="2247839" y="4803957"/>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15" name="Rectangle 15"/>
            <p:cNvSpPr>
              <a:spLocks noChangeArrowheads="1"/>
            </p:cNvSpPr>
            <p:nvPr/>
          </p:nvSpPr>
          <p:spPr bwMode="auto">
            <a:xfrm>
              <a:off x="2349737" y="48668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0</a:t>
              </a:r>
            </a:p>
          </p:txBody>
        </p:sp>
        <p:sp>
          <p:nvSpPr>
            <p:cNvPr id="16" name="Rectangle 16"/>
            <p:cNvSpPr>
              <a:spLocks noChangeArrowheads="1"/>
            </p:cNvSpPr>
            <p:nvPr/>
          </p:nvSpPr>
          <p:spPr bwMode="auto">
            <a:xfrm>
              <a:off x="2640863" y="481684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17" name="Rectangle 17"/>
            <p:cNvSpPr>
              <a:spLocks noChangeArrowheads="1"/>
            </p:cNvSpPr>
            <p:nvPr/>
          </p:nvSpPr>
          <p:spPr bwMode="auto">
            <a:xfrm>
              <a:off x="2731266" y="4878731"/>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1</a:t>
              </a:r>
            </a:p>
          </p:txBody>
        </p:sp>
        <p:sp>
          <p:nvSpPr>
            <p:cNvPr id="18" name="Rectangle 18"/>
            <p:cNvSpPr>
              <a:spLocks noChangeArrowheads="1"/>
            </p:cNvSpPr>
            <p:nvPr/>
          </p:nvSpPr>
          <p:spPr bwMode="auto">
            <a:xfrm>
              <a:off x="3033888" y="4803957"/>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19" name="Rectangle 19"/>
            <p:cNvSpPr>
              <a:spLocks noChangeArrowheads="1"/>
            </p:cNvSpPr>
            <p:nvPr/>
          </p:nvSpPr>
          <p:spPr bwMode="auto">
            <a:xfrm>
              <a:off x="3132708" y="4878731"/>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2</a:t>
              </a:r>
            </a:p>
          </p:txBody>
        </p:sp>
        <p:sp>
          <p:nvSpPr>
            <p:cNvPr id="20" name="Rectangle 20"/>
            <p:cNvSpPr>
              <a:spLocks noChangeArrowheads="1"/>
            </p:cNvSpPr>
            <p:nvPr/>
          </p:nvSpPr>
          <p:spPr bwMode="auto">
            <a:xfrm>
              <a:off x="3411377" y="4803957"/>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21" name="Rectangle 21"/>
            <p:cNvSpPr>
              <a:spLocks noChangeArrowheads="1"/>
            </p:cNvSpPr>
            <p:nvPr/>
          </p:nvSpPr>
          <p:spPr bwMode="auto">
            <a:xfrm>
              <a:off x="3514164" y="4853399"/>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3</a:t>
              </a:r>
            </a:p>
          </p:txBody>
        </p:sp>
        <p:sp>
          <p:nvSpPr>
            <p:cNvPr id="22" name="Rectangle 22"/>
            <p:cNvSpPr>
              <a:spLocks noChangeArrowheads="1"/>
            </p:cNvSpPr>
            <p:nvPr/>
          </p:nvSpPr>
          <p:spPr bwMode="auto">
            <a:xfrm>
              <a:off x="3788867" y="4803957"/>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23" name="Rectangle 23"/>
            <p:cNvSpPr>
              <a:spLocks noChangeArrowheads="1"/>
            </p:cNvSpPr>
            <p:nvPr/>
          </p:nvSpPr>
          <p:spPr bwMode="auto">
            <a:xfrm>
              <a:off x="3867795" y="4852916"/>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4</a:t>
              </a:r>
            </a:p>
          </p:txBody>
        </p:sp>
        <p:sp>
          <p:nvSpPr>
            <p:cNvPr id="24" name="Rectangle 24"/>
            <p:cNvSpPr>
              <a:spLocks noChangeArrowheads="1"/>
            </p:cNvSpPr>
            <p:nvPr/>
          </p:nvSpPr>
          <p:spPr bwMode="auto">
            <a:xfrm>
              <a:off x="4181890" y="481684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25" name="Rectangle 25"/>
            <p:cNvSpPr>
              <a:spLocks noChangeArrowheads="1"/>
            </p:cNvSpPr>
            <p:nvPr/>
          </p:nvSpPr>
          <p:spPr bwMode="auto">
            <a:xfrm>
              <a:off x="4283031" y="48668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5</a:t>
              </a:r>
            </a:p>
          </p:txBody>
        </p:sp>
        <p:sp>
          <p:nvSpPr>
            <p:cNvPr id="26" name="Rectangle 26"/>
            <p:cNvSpPr>
              <a:spLocks noChangeArrowheads="1"/>
            </p:cNvSpPr>
            <p:nvPr/>
          </p:nvSpPr>
          <p:spPr bwMode="auto">
            <a:xfrm>
              <a:off x="4592003" y="4816844"/>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27" name="Rectangle 27"/>
            <p:cNvSpPr>
              <a:spLocks noChangeArrowheads="1"/>
            </p:cNvSpPr>
            <p:nvPr/>
          </p:nvSpPr>
          <p:spPr bwMode="auto">
            <a:xfrm>
              <a:off x="4683379" y="48668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6</a:t>
              </a:r>
            </a:p>
          </p:txBody>
        </p:sp>
        <p:sp>
          <p:nvSpPr>
            <p:cNvPr id="28" name="Rectangle 28"/>
            <p:cNvSpPr>
              <a:spLocks noChangeArrowheads="1"/>
            </p:cNvSpPr>
            <p:nvPr/>
          </p:nvSpPr>
          <p:spPr bwMode="auto">
            <a:xfrm>
              <a:off x="663315" y="480653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S</a:t>
              </a:r>
            </a:p>
          </p:txBody>
        </p:sp>
        <p:sp>
          <p:nvSpPr>
            <p:cNvPr id="29" name="Rectangle 29"/>
            <p:cNvSpPr>
              <a:spLocks noChangeArrowheads="1"/>
            </p:cNvSpPr>
            <p:nvPr/>
          </p:nvSpPr>
          <p:spPr bwMode="auto">
            <a:xfrm>
              <a:off x="767396" y="480653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e</a:t>
              </a:r>
            </a:p>
          </p:txBody>
        </p:sp>
        <p:sp>
          <p:nvSpPr>
            <p:cNvPr id="30" name="Rectangle 30"/>
            <p:cNvSpPr>
              <a:spLocks noChangeArrowheads="1"/>
            </p:cNvSpPr>
            <p:nvPr/>
          </p:nvSpPr>
          <p:spPr bwMode="auto">
            <a:xfrm>
              <a:off x="851283" y="480653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r</a:t>
              </a:r>
            </a:p>
          </p:txBody>
        </p:sp>
        <p:sp>
          <p:nvSpPr>
            <p:cNvPr id="31" name="Rectangle 31"/>
            <p:cNvSpPr>
              <a:spLocks noChangeArrowheads="1"/>
            </p:cNvSpPr>
            <p:nvPr/>
          </p:nvSpPr>
          <p:spPr bwMode="auto">
            <a:xfrm>
              <a:off x="914975" y="4806535"/>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i</a:t>
              </a:r>
            </a:p>
          </p:txBody>
        </p:sp>
        <p:sp>
          <p:nvSpPr>
            <p:cNvPr id="32" name="Rectangle 32"/>
            <p:cNvSpPr>
              <a:spLocks noChangeArrowheads="1"/>
            </p:cNvSpPr>
            <p:nvPr/>
          </p:nvSpPr>
          <p:spPr bwMode="auto">
            <a:xfrm>
              <a:off x="966239" y="480653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a</a:t>
              </a:r>
            </a:p>
          </p:txBody>
        </p:sp>
        <p:sp>
          <p:nvSpPr>
            <p:cNvPr id="33" name="Rectangle 33"/>
            <p:cNvSpPr>
              <a:spLocks noChangeArrowheads="1"/>
            </p:cNvSpPr>
            <p:nvPr/>
          </p:nvSpPr>
          <p:spPr bwMode="auto">
            <a:xfrm>
              <a:off x="1050125" y="4806535"/>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l</a:t>
              </a:r>
            </a:p>
          </p:txBody>
        </p:sp>
        <p:sp>
          <p:nvSpPr>
            <p:cNvPr id="34" name="Rectangle 34"/>
            <p:cNvSpPr>
              <a:spLocks noChangeArrowheads="1"/>
            </p:cNvSpPr>
            <p:nvPr/>
          </p:nvSpPr>
          <p:spPr bwMode="auto">
            <a:xfrm>
              <a:off x="1101390" y="480653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35" name="Rectangle 35"/>
            <p:cNvSpPr>
              <a:spLocks noChangeArrowheads="1"/>
            </p:cNvSpPr>
            <p:nvPr/>
          </p:nvSpPr>
          <p:spPr bwMode="auto">
            <a:xfrm>
              <a:off x="1147993" y="480653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36" name="Rectangle 36"/>
            <p:cNvSpPr>
              <a:spLocks noChangeArrowheads="1"/>
            </p:cNvSpPr>
            <p:nvPr/>
          </p:nvSpPr>
          <p:spPr bwMode="auto">
            <a:xfrm>
              <a:off x="1197704" y="480653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p</a:t>
              </a:r>
            </a:p>
          </p:txBody>
        </p:sp>
        <p:sp>
          <p:nvSpPr>
            <p:cNvPr id="37" name="Rectangle 37"/>
            <p:cNvSpPr>
              <a:spLocks noChangeArrowheads="1"/>
            </p:cNvSpPr>
            <p:nvPr/>
          </p:nvSpPr>
          <p:spPr bwMode="auto">
            <a:xfrm>
              <a:off x="1292464" y="480653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o</a:t>
              </a:r>
            </a:p>
          </p:txBody>
        </p:sp>
        <p:sp>
          <p:nvSpPr>
            <p:cNvPr id="38" name="Rectangle 38"/>
            <p:cNvSpPr>
              <a:spLocks noChangeArrowheads="1"/>
            </p:cNvSpPr>
            <p:nvPr/>
          </p:nvSpPr>
          <p:spPr bwMode="auto">
            <a:xfrm>
              <a:off x="1385671" y="4806535"/>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r</a:t>
              </a:r>
            </a:p>
          </p:txBody>
        </p:sp>
        <p:sp>
          <p:nvSpPr>
            <p:cNvPr id="39" name="Rectangle 39"/>
            <p:cNvSpPr>
              <a:spLocks noChangeArrowheads="1"/>
            </p:cNvSpPr>
            <p:nvPr/>
          </p:nvSpPr>
          <p:spPr bwMode="auto">
            <a:xfrm>
              <a:off x="1449364" y="4806535"/>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t</a:t>
              </a:r>
            </a:p>
          </p:txBody>
        </p:sp>
        <p:sp>
          <p:nvSpPr>
            <p:cNvPr id="40" name="Rectangle 40"/>
            <p:cNvSpPr>
              <a:spLocks noChangeArrowheads="1"/>
            </p:cNvSpPr>
            <p:nvPr/>
          </p:nvSpPr>
          <p:spPr bwMode="auto">
            <a:xfrm>
              <a:off x="4985027" y="4803959"/>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b</a:t>
              </a:r>
            </a:p>
          </p:txBody>
        </p:sp>
        <p:sp>
          <p:nvSpPr>
            <p:cNvPr id="41" name="Rectangle 41"/>
            <p:cNvSpPr>
              <a:spLocks noChangeArrowheads="1"/>
            </p:cNvSpPr>
            <p:nvPr/>
          </p:nvSpPr>
          <p:spPr bwMode="auto">
            <a:xfrm>
              <a:off x="5076680" y="488907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7</a:t>
              </a:r>
            </a:p>
          </p:txBody>
        </p:sp>
        <p:sp>
          <p:nvSpPr>
            <p:cNvPr id="42" name="Rectangle 42"/>
            <p:cNvSpPr>
              <a:spLocks noChangeArrowheads="1"/>
            </p:cNvSpPr>
            <p:nvPr/>
          </p:nvSpPr>
          <p:spPr bwMode="auto">
            <a:xfrm>
              <a:off x="1699468" y="4572000"/>
              <a:ext cx="4846320" cy="0"/>
            </a:xfrm>
            <a:prstGeom prst="rect">
              <a:avLst/>
            </a:prstGeom>
            <a:solidFill>
              <a:srgbClr val="FFFF00"/>
            </a:solidFill>
            <a:ln w="9525">
              <a:solidFill>
                <a:srgbClr val="FFFF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3" name="Freeform 43"/>
            <p:cNvSpPr>
              <a:spLocks/>
            </p:cNvSpPr>
            <p:nvPr/>
          </p:nvSpPr>
          <p:spPr bwMode="auto">
            <a:xfrm>
              <a:off x="1620244" y="4546227"/>
              <a:ext cx="104082" cy="65722"/>
            </a:xfrm>
            <a:custGeom>
              <a:avLst/>
              <a:gdLst>
                <a:gd name="T0" fmla="*/ 51 w 67"/>
                <a:gd name="T1" fmla="*/ 25 h 51"/>
                <a:gd name="T2" fmla="*/ 67 w 67"/>
                <a:gd name="T3" fmla="*/ 51 h 51"/>
                <a:gd name="T4" fmla="*/ 0 w 67"/>
                <a:gd name="T5" fmla="*/ 25 h 51"/>
                <a:gd name="T6" fmla="*/ 67 w 67"/>
                <a:gd name="T7" fmla="*/ 0 h 51"/>
                <a:gd name="T8" fmla="*/ 51 w 67"/>
                <a:gd name="T9" fmla="*/ 25 h 51"/>
              </a:gdLst>
              <a:ahLst/>
              <a:cxnLst>
                <a:cxn ang="0">
                  <a:pos x="T0" y="T1"/>
                </a:cxn>
                <a:cxn ang="0">
                  <a:pos x="T2" y="T3"/>
                </a:cxn>
                <a:cxn ang="0">
                  <a:pos x="T4" y="T5"/>
                </a:cxn>
                <a:cxn ang="0">
                  <a:pos x="T6" y="T7"/>
                </a:cxn>
                <a:cxn ang="0">
                  <a:pos x="T8" y="T9"/>
                </a:cxn>
              </a:cxnLst>
              <a:rect l="0" t="0" r="r" b="b"/>
              <a:pathLst>
                <a:path w="67" h="51">
                  <a:moveTo>
                    <a:pt x="51" y="25"/>
                  </a:moveTo>
                  <a:lnTo>
                    <a:pt x="67" y="51"/>
                  </a:lnTo>
                  <a:lnTo>
                    <a:pt x="0" y="25"/>
                  </a:lnTo>
                  <a:lnTo>
                    <a:pt x="67" y="0"/>
                  </a:lnTo>
                  <a:lnTo>
                    <a:pt x="51" y="25"/>
                  </a:lnTo>
                  <a:close/>
                </a:path>
              </a:pathLst>
            </a:custGeom>
            <a:solidFill>
              <a:srgbClr val="FFFF00"/>
            </a:solidFill>
            <a:ln w="9525">
              <a:solidFill>
                <a:srgbClr val="FFFF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4" name="Freeform 44"/>
            <p:cNvSpPr>
              <a:spLocks/>
            </p:cNvSpPr>
            <p:nvPr/>
          </p:nvSpPr>
          <p:spPr bwMode="auto">
            <a:xfrm>
              <a:off x="6553200" y="4546227"/>
              <a:ext cx="107189" cy="65722"/>
            </a:xfrm>
            <a:custGeom>
              <a:avLst/>
              <a:gdLst>
                <a:gd name="T0" fmla="*/ 18 w 69"/>
                <a:gd name="T1" fmla="*/ 25 h 51"/>
                <a:gd name="T2" fmla="*/ 0 w 69"/>
                <a:gd name="T3" fmla="*/ 0 h 51"/>
                <a:gd name="T4" fmla="*/ 69 w 69"/>
                <a:gd name="T5" fmla="*/ 25 h 51"/>
                <a:gd name="T6" fmla="*/ 0 w 69"/>
                <a:gd name="T7" fmla="*/ 51 h 51"/>
                <a:gd name="T8" fmla="*/ 18 w 69"/>
                <a:gd name="T9" fmla="*/ 25 h 51"/>
              </a:gdLst>
              <a:ahLst/>
              <a:cxnLst>
                <a:cxn ang="0">
                  <a:pos x="T0" y="T1"/>
                </a:cxn>
                <a:cxn ang="0">
                  <a:pos x="T2" y="T3"/>
                </a:cxn>
                <a:cxn ang="0">
                  <a:pos x="T4" y="T5"/>
                </a:cxn>
                <a:cxn ang="0">
                  <a:pos x="T6" y="T7"/>
                </a:cxn>
                <a:cxn ang="0">
                  <a:pos x="T8" y="T9"/>
                </a:cxn>
              </a:cxnLst>
              <a:rect l="0" t="0" r="r" b="b"/>
              <a:pathLst>
                <a:path w="69" h="51">
                  <a:moveTo>
                    <a:pt x="18" y="25"/>
                  </a:moveTo>
                  <a:lnTo>
                    <a:pt x="0" y="0"/>
                  </a:lnTo>
                  <a:lnTo>
                    <a:pt x="69" y="25"/>
                  </a:lnTo>
                  <a:lnTo>
                    <a:pt x="0" y="51"/>
                  </a:lnTo>
                  <a:lnTo>
                    <a:pt x="18" y="25"/>
                  </a:lnTo>
                  <a:close/>
                </a:path>
              </a:pathLst>
            </a:custGeom>
            <a:solidFill>
              <a:srgbClr val="FFFF00"/>
            </a:solidFill>
            <a:ln w="9525">
              <a:solidFill>
                <a:srgbClr val="FFFF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45" name="Rectangle 45"/>
            <p:cNvSpPr>
              <a:spLocks noChangeArrowheads="1"/>
            </p:cNvSpPr>
            <p:nvPr/>
          </p:nvSpPr>
          <p:spPr bwMode="auto">
            <a:xfrm>
              <a:off x="1730538" y="4812980"/>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S</a:t>
              </a:r>
            </a:p>
          </p:txBody>
        </p:sp>
        <p:sp>
          <p:nvSpPr>
            <p:cNvPr id="46" name="Rectangle 46"/>
            <p:cNvSpPr>
              <a:spLocks noChangeArrowheads="1"/>
            </p:cNvSpPr>
            <p:nvPr/>
          </p:nvSpPr>
          <p:spPr bwMode="auto">
            <a:xfrm>
              <a:off x="1834620" y="481298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t</a:t>
              </a:r>
            </a:p>
          </p:txBody>
        </p:sp>
        <p:sp>
          <p:nvSpPr>
            <p:cNvPr id="47" name="Rectangle 47"/>
            <p:cNvSpPr>
              <a:spLocks noChangeArrowheads="1"/>
            </p:cNvSpPr>
            <p:nvPr/>
          </p:nvSpPr>
          <p:spPr bwMode="auto">
            <a:xfrm>
              <a:off x="1887438" y="4812980"/>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a</a:t>
              </a:r>
            </a:p>
          </p:txBody>
        </p:sp>
        <p:sp>
          <p:nvSpPr>
            <p:cNvPr id="48" name="Rectangle 48"/>
            <p:cNvSpPr>
              <a:spLocks noChangeArrowheads="1"/>
            </p:cNvSpPr>
            <p:nvPr/>
          </p:nvSpPr>
          <p:spPr bwMode="auto">
            <a:xfrm>
              <a:off x="1969771" y="4812980"/>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r</a:t>
              </a:r>
            </a:p>
          </p:txBody>
        </p:sp>
        <p:sp>
          <p:nvSpPr>
            <p:cNvPr id="49" name="Rectangle 49"/>
            <p:cNvSpPr>
              <a:spLocks noChangeArrowheads="1"/>
            </p:cNvSpPr>
            <p:nvPr/>
          </p:nvSpPr>
          <p:spPr bwMode="auto">
            <a:xfrm>
              <a:off x="2033463" y="4812980"/>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t</a:t>
              </a:r>
            </a:p>
          </p:txBody>
        </p:sp>
        <p:sp>
          <p:nvSpPr>
            <p:cNvPr id="54" name="Rectangle 54"/>
            <p:cNvSpPr>
              <a:spLocks noChangeArrowheads="1"/>
            </p:cNvSpPr>
            <p:nvPr/>
          </p:nvSpPr>
          <p:spPr bwMode="auto">
            <a:xfrm>
              <a:off x="3100686" y="4497257"/>
              <a:ext cx="961589" cy="171392"/>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55" name="Rectangle 55"/>
            <p:cNvSpPr>
              <a:spLocks noChangeArrowheads="1"/>
            </p:cNvSpPr>
            <p:nvPr/>
          </p:nvSpPr>
          <p:spPr bwMode="auto">
            <a:xfrm>
              <a:off x="3193893" y="4485660"/>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O</a:t>
              </a:r>
            </a:p>
          </p:txBody>
        </p:sp>
        <p:sp>
          <p:nvSpPr>
            <p:cNvPr id="56" name="Rectangle 56"/>
            <p:cNvSpPr>
              <a:spLocks noChangeArrowheads="1"/>
            </p:cNvSpPr>
            <p:nvPr/>
          </p:nvSpPr>
          <p:spPr bwMode="auto">
            <a:xfrm>
              <a:off x="3329044" y="4485661"/>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n</a:t>
              </a:r>
            </a:p>
          </p:txBody>
        </p:sp>
        <p:sp>
          <p:nvSpPr>
            <p:cNvPr id="57" name="Rectangle 57"/>
            <p:cNvSpPr>
              <a:spLocks noChangeArrowheads="1"/>
            </p:cNvSpPr>
            <p:nvPr/>
          </p:nvSpPr>
          <p:spPr bwMode="auto">
            <a:xfrm>
              <a:off x="3423804" y="4485662"/>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e</a:t>
              </a:r>
            </a:p>
          </p:txBody>
        </p:sp>
        <p:sp>
          <p:nvSpPr>
            <p:cNvPr id="58" name="Rectangle 58"/>
            <p:cNvSpPr>
              <a:spLocks noChangeArrowheads="1"/>
            </p:cNvSpPr>
            <p:nvPr/>
          </p:nvSpPr>
          <p:spPr bwMode="auto">
            <a:xfrm>
              <a:off x="3507691" y="44856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 </a:t>
              </a:r>
            </a:p>
          </p:txBody>
        </p:sp>
        <p:sp>
          <p:nvSpPr>
            <p:cNvPr id="59" name="Rectangle 59"/>
            <p:cNvSpPr>
              <a:spLocks noChangeArrowheads="1"/>
            </p:cNvSpPr>
            <p:nvPr/>
          </p:nvSpPr>
          <p:spPr bwMode="auto">
            <a:xfrm>
              <a:off x="3555849" y="4485664"/>
              <a:ext cx="59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f</a:t>
              </a:r>
            </a:p>
          </p:txBody>
        </p:sp>
        <p:sp>
          <p:nvSpPr>
            <p:cNvPr id="60" name="Rectangle 60"/>
            <p:cNvSpPr>
              <a:spLocks noChangeArrowheads="1"/>
            </p:cNvSpPr>
            <p:nvPr/>
          </p:nvSpPr>
          <p:spPr bwMode="auto">
            <a:xfrm>
              <a:off x="3617987" y="4485664"/>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r</a:t>
              </a:r>
            </a:p>
          </p:txBody>
        </p:sp>
        <p:sp>
          <p:nvSpPr>
            <p:cNvPr id="61" name="Rectangle 61"/>
            <p:cNvSpPr>
              <a:spLocks noChangeArrowheads="1"/>
            </p:cNvSpPr>
            <p:nvPr/>
          </p:nvSpPr>
          <p:spPr bwMode="auto">
            <a:xfrm>
              <a:off x="3681678" y="4485665"/>
              <a:ext cx="897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rPr>
                <a:t>a</a:t>
              </a:r>
            </a:p>
          </p:txBody>
        </p:sp>
        <p:sp>
          <p:nvSpPr>
            <p:cNvPr id="62" name="Rectangle 62"/>
            <p:cNvSpPr>
              <a:spLocks noChangeArrowheads="1"/>
            </p:cNvSpPr>
            <p:nvPr/>
          </p:nvSpPr>
          <p:spPr bwMode="auto">
            <a:xfrm>
              <a:off x="3764012" y="4485666"/>
              <a:ext cx="1490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m</a:t>
              </a:r>
            </a:p>
          </p:txBody>
        </p:sp>
        <p:sp>
          <p:nvSpPr>
            <p:cNvPr id="63" name="Rectangle 63"/>
            <p:cNvSpPr>
              <a:spLocks noChangeArrowheads="1"/>
            </p:cNvSpPr>
            <p:nvPr/>
          </p:nvSpPr>
          <p:spPr bwMode="auto">
            <a:xfrm>
              <a:off x="3911589" y="4485667"/>
              <a:ext cx="801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e</a:t>
              </a:r>
            </a:p>
          </p:txBody>
        </p:sp>
        <p:sp>
          <p:nvSpPr>
            <p:cNvPr id="64" name="Freeform 64"/>
            <p:cNvSpPr>
              <a:spLocks/>
            </p:cNvSpPr>
            <p:nvPr/>
          </p:nvSpPr>
          <p:spPr bwMode="auto">
            <a:xfrm>
              <a:off x="2069192" y="4747266"/>
              <a:ext cx="93207" cy="329898"/>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5" name="Rectangle 65"/>
            <p:cNvSpPr>
              <a:spLocks noChangeArrowheads="1"/>
            </p:cNvSpPr>
            <p:nvPr/>
          </p:nvSpPr>
          <p:spPr bwMode="auto">
            <a:xfrm>
              <a:off x="2154632" y="5069432"/>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6" name="Freeform 67"/>
            <p:cNvSpPr>
              <a:spLocks/>
            </p:cNvSpPr>
            <p:nvPr/>
          </p:nvSpPr>
          <p:spPr bwMode="auto">
            <a:xfrm>
              <a:off x="2462216" y="4747266"/>
              <a:ext cx="91654" cy="331187"/>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7" name="Rectangle 69"/>
            <p:cNvSpPr>
              <a:spLocks noChangeArrowheads="1"/>
            </p:cNvSpPr>
            <p:nvPr/>
          </p:nvSpPr>
          <p:spPr bwMode="auto">
            <a:xfrm>
              <a:off x="2549210" y="4742111"/>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8" name="Freeform 71"/>
            <p:cNvSpPr>
              <a:spLocks/>
            </p:cNvSpPr>
            <p:nvPr/>
          </p:nvSpPr>
          <p:spPr bwMode="auto">
            <a:xfrm>
              <a:off x="2855240" y="4747266"/>
              <a:ext cx="94761" cy="329898"/>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69" name="Rectangle 73"/>
            <p:cNvSpPr>
              <a:spLocks noChangeArrowheads="1"/>
            </p:cNvSpPr>
            <p:nvPr/>
          </p:nvSpPr>
          <p:spPr bwMode="auto">
            <a:xfrm>
              <a:off x="2942233" y="5069432"/>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0" name="Freeform 75"/>
            <p:cNvSpPr>
              <a:spLocks/>
            </p:cNvSpPr>
            <p:nvPr/>
          </p:nvSpPr>
          <p:spPr bwMode="auto">
            <a:xfrm>
              <a:off x="3248265" y="4747266"/>
              <a:ext cx="93207" cy="331187"/>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1" name="Rectangle 77"/>
            <p:cNvSpPr>
              <a:spLocks noChangeArrowheads="1"/>
            </p:cNvSpPr>
            <p:nvPr/>
          </p:nvSpPr>
          <p:spPr bwMode="auto">
            <a:xfrm>
              <a:off x="3335258" y="4742111"/>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2" name="Freeform 79"/>
            <p:cNvSpPr>
              <a:spLocks/>
            </p:cNvSpPr>
            <p:nvPr/>
          </p:nvSpPr>
          <p:spPr bwMode="auto">
            <a:xfrm>
              <a:off x="3641288" y="4747266"/>
              <a:ext cx="94761" cy="329898"/>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3" name="Rectangle 81"/>
            <p:cNvSpPr>
              <a:spLocks noChangeArrowheads="1"/>
            </p:cNvSpPr>
            <p:nvPr/>
          </p:nvSpPr>
          <p:spPr bwMode="auto">
            <a:xfrm>
              <a:off x="3728282" y="5069432"/>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4" name="Freeform 83"/>
            <p:cNvSpPr>
              <a:spLocks/>
            </p:cNvSpPr>
            <p:nvPr/>
          </p:nvSpPr>
          <p:spPr bwMode="auto">
            <a:xfrm>
              <a:off x="4034313" y="4747266"/>
              <a:ext cx="93207" cy="331187"/>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5" name="Rectangle 85"/>
            <p:cNvSpPr>
              <a:spLocks noChangeArrowheads="1"/>
            </p:cNvSpPr>
            <p:nvPr/>
          </p:nvSpPr>
          <p:spPr bwMode="auto">
            <a:xfrm>
              <a:off x="4121306" y="474211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6" name="Freeform 87"/>
            <p:cNvSpPr>
              <a:spLocks/>
            </p:cNvSpPr>
            <p:nvPr/>
          </p:nvSpPr>
          <p:spPr bwMode="auto">
            <a:xfrm>
              <a:off x="4428890" y="4747266"/>
              <a:ext cx="93207" cy="329898"/>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7" name="Rectangle 89"/>
            <p:cNvSpPr>
              <a:spLocks noChangeArrowheads="1"/>
            </p:cNvSpPr>
            <p:nvPr/>
          </p:nvSpPr>
          <p:spPr bwMode="auto">
            <a:xfrm>
              <a:off x="4514330" y="5069432"/>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8" name="Freeform 91"/>
            <p:cNvSpPr>
              <a:spLocks/>
            </p:cNvSpPr>
            <p:nvPr/>
          </p:nvSpPr>
          <p:spPr bwMode="auto">
            <a:xfrm>
              <a:off x="4821914" y="4747266"/>
              <a:ext cx="91654" cy="331187"/>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79" name="Rectangle 93"/>
            <p:cNvSpPr>
              <a:spLocks noChangeArrowheads="1"/>
            </p:cNvSpPr>
            <p:nvPr/>
          </p:nvSpPr>
          <p:spPr bwMode="auto">
            <a:xfrm>
              <a:off x="4907354" y="474211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0" name="Freeform 95"/>
            <p:cNvSpPr>
              <a:spLocks/>
            </p:cNvSpPr>
            <p:nvPr/>
          </p:nvSpPr>
          <p:spPr bwMode="auto">
            <a:xfrm>
              <a:off x="5214939" y="4747266"/>
              <a:ext cx="94761" cy="329898"/>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1" name="Rectangle 97"/>
            <p:cNvSpPr>
              <a:spLocks noChangeArrowheads="1"/>
            </p:cNvSpPr>
            <p:nvPr/>
          </p:nvSpPr>
          <p:spPr bwMode="auto">
            <a:xfrm>
              <a:off x="1037698" y="4742111"/>
              <a:ext cx="629150"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2" name="Freeform 100"/>
            <p:cNvSpPr>
              <a:spLocks/>
            </p:cNvSpPr>
            <p:nvPr/>
          </p:nvSpPr>
          <p:spPr bwMode="auto">
            <a:xfrm>
              <a:off x="1659080" y="4747266"/>
              <a:ext cx="94761" cy="329898"/>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3" name="Rectangle 103"/>
            <p:cNvSpPr>
              <a:spLocks noChangeArrowheads="1"/>
            </p:cNvSpPr>
            <p:nvPr/>
          </p:nvSpPr>
          <p:spPr bwMode="auto">
            <a:xfrm>
              <a:off x="1761608" y="5069432"/>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4" name="Freeform 107"/>
            <p:cNvSpPr>
              <a:spLocks/>
            </p:cNvSpPr>
            <p:nvPr/>
          </p:nvSpPr>
          <p:spPr bwMode="auto">
            <a:xfrm>
              <a:off x="2069192" y="4747266"/>
              <a:ext cx="91654" cy="331187"/>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5" name="Rectangle 108"/>
            <p:cNvSpPr>
              <a:spLocks noChangeArrowheads="1"/>
            </p:cNvSpPr>
            <p:nvPr/>
          </p:nvSpPr>
          <p:spPr bwMode="auto">
            <a:xfrm>
              <a:off x="2154632" y="474211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6" name="Freeform 110"/>
            <p:cNvSpPr>
              <a:spLocks/>
            </p:cNvSpPr>
            <p:nvPr/>
          </p:nvSpPr>
          <p:spPr bwMode="auto">
            <a:xfrm>
              <a:off x="2462216" y="4747266"/>
              <a:ext cx="94761" cy="329898"/>
            </a:xfrm>
            <a:custGeom>
              <a:avLst/>
              <a:gdLst>
                <a:gd name="T0" fmla="*/ 10 w 61"/>
                <a:gd name="T1" fmla="*/ 0 h 256"/>
                <a:gd name="T2" fmla="*/ 0 w 61"/>
                <a:gd name="T3" fmla="*/ 2 h 256"/>
                <a:gd name="T4" fmla="*/ 50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0"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7" name="Rectangle 112"/>
            <p:cNvSpPr>
              <a:spLocks noChangeArrowheads="1"/>
            </p:cNvSpPr>
            <p:nvPr/>
          </p:nvSpPr>
          <p:spPr bwMode="auto">
            <a:xfrm>
              <a:off x="2549210" y="5069432"/>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8" name="Freeform 114"/>
            <p:cNvSpPr>
              <a:spLocks/>
            </p:cNvSpPr>
            <p:nvPr/>
          </p:nvSpPr>
          <p:spPr bwMode="auto">
            <a:xfrm>
              <a:off x="2855240" y="4747266"/>
              <a:ext cx="91654" cy="331187"/>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89" name="Rectangle 116"/>
            <p:cNvSpPr>
              <a:spLocks noChangeArrowheads="1"/>
            </p:cNvSpPr>
            <p:nvPr/>
          </p:nvSpPr>
          <p:spPr bwMode="auto">
            <a:xfrm>
              <a:off x="2942233" y="4742111"/>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0" name="Freeform 118"/>
            <p:cNvSpPr>
              <a:spLocks/>
            </p:cNvSpPr>
            <p:nvPr/>
          </p:nvSpPr>
          <p:spPr bwMode="auto">
            <a:xfrm>
              <a:off x="3248265" y="4747266"/>
              <a:ext cx="94761" cy="329898"/>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1" name="Rectangle 120"/>
            <p:cNvSpPr>
              <a:spLocks noChangeArrowheads="1"/>
            </p:cNvSpPr>
            <p:nvPr/>
          </p:nvSpPr>
          <p:spPr bwMode="auto">
            <a:xfrm>
              <a:off x="3335258" y="5069432"/>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2" name="Freeform 122"/>
            <p:cNvSpPr>
              <a:spLocks/>
            </p:cNvSpPr>
            <p:nvPr/>
          </p:nvSpPr>
          <p:spPr bwMode="auto">
            <a:xfrm>
              <a:off x="3641288" y="4747266"/>
              <a:ext cx="93207" cy="331187"/>
            </a:xfrm>
            <a:custGeom>
              <a:avLst/>
              <a:gdLst>
                <a:gd name="T0" fmla="*/ 0 w 60"/>
                <a:gd name="T1" fmla="*/ 254 h 257"/>
                <a:gd name="T2" fmla="*/ 9 w 60"/>
                <a:gd name="T3" fmla="*/ 257 h 257"/>
                <a:gd name="T4" fmla="*/ 60 w 60"/>
                <a:gd name="T5" fmla="*/ 4 h 257"/>
                <a:gd name="T6" fmla="*/ 51 w 60"/>
                <a:gd name="T7" fmla="*/ 0 h 257"/>
                <a:gd name="T8" fmla="*/ 0 w 60"/>
                <a:gd name="T9" fmla="*/ 254 h 257"/>
              </a:gdLst>
              <a:ahLst/>
              <a:cxnLst>
                <a:cxn ang="0">
                  <a:pos x="T0" y="T1"/>
                </a:cxn>
                <a:cxn ang="0">
                  <a:pos x="T2" y="T3"/>
                </a:cxn>
                <a:cxn ang="0">
                  <a:pos x="T4" y="T5"/>
                </a:cxn>
                <a:cxn ang="0">
                  <a:pos x="T6" y="T7"/>
                </a:cxn>
                <a:cxn ang="0">
                  <a:pos x="T8" y="T9"/>
                </a:cxn>
              </a:cxnLst>
              <a:rect l="0" t="0" r="r" b="b"/>
              <a:pathLst>
                <a:path w="60" h="257">
                  <a:moveTo>
                    <a:pt x="0" y="254"/>
                  </a:moveTo>
                  <a:lnTo>
                    <a:pt x="9" y="257"/>
                  </a:lnTo>
                  <a:lnTo>
                    <a:pt x="60"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3" name="Rectangle 124"/>
            <p:cNvSpPr>
              <a:spLocks noChangeArrowheads="1"/>
            </p:cNvSpPr>
            <p:nvPr/>
          </p:nvSpPr>
          <p:spPr bwMode="auto">
            <a:xfrm>
              <a:off x="3728282" y="4742111"/>
              <a:ext cx="313798"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4" name="Freeform 126"/>
            <p:cNvSpPr>
              <a:spLocks/>
            </p:cNvSpPr>
            <p:nvPr/>
          </p:nvSpPr>
          <p:spPr bwMode="auto">
            <a:xfrm>
              <a:off x="4034313" y="4747266"/>
              <a:ext cx="94761" cy="329898"/>
            </a:xfrm>
            <a:custGeom>
              <a:avLst/>
              <a:gdLst>
                <a:gd name="T0" fmla="*/ 11 w 61"/>
                <a:gd name="T1" fmla="*/ 0 h 256"/>
                <a:gd name="T2" fmla="*/ 0 w 61"/>
                <a:gd name="T3" fmla="*/ 2 h 256"/>
                <a:gd name="T4" fmla="*/ 51 w 61"/>
                <a:gd name="T5" fmla="*/ 256 h 256"/>
                <a:gd name="T6" fmla="*/ 61 w 61"/>
                <a:gd name="T7" fmla="*/ 254 h 256"/>
                <a:gd name="T8" fmla="*/ 11 w 61"/>
                <a:gd name="T9" fmla="*/ 0 h 256"/>
              </a:gdLst>
              <a:ahLst/>
              <a:cxnLst>
                <a:cxn ang="0">
                  <a:pos x="T0" y="T1"/>
                </a:cxn>
                <a:cxn ang="0">
                  <a:pos x="T2" y="T3"/>
                </a:cxn>
                <a:cxn ang="0">
                  <a:pos x="T4" y="T5"/>
                </a:cxn>
                <a:cxn ang="0">
                  <a:pos x="T6" y="T7"/>
                </a:cxn>
                <a:cxn ang="0">
                  <a:pos x="T8" y="T9"/>
                </a:cxn>
              </a:cxnLst>
              <a:rect l="0" t="0" r="r" b="b"/>
              <a:pathLst>
                <a:path w="61" h="256">
                  <a:moveTo>
                    <a:pt x="11" y="0"/>
                  </a:moveTo>
                  <a:lnTo>
                    <a:pt x="0" y="2"/>
                  </a:lnTo>
                  <a:lnTo>
                    <a:pt x="51" y="256"/>
                  </a:lnTo>
                  <a:lnTo>
                    <a:pt x="61" y="254"/>
                  </a:lnTo>
                  <a:lnTo>
                    <a:pt x="11"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5" name="Rectangle 128"/>
            <p:cNvSpPr>
              <a:spLocks noChangeArrowheads="1"/>
            </p:cNvSpPr>
            <p:nvPr/>
          </p:nvSpPr>
          <p:spPr bwMode="auto">
            <a:xfrm>
              <a:off x="4121306" y="5069432"/>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6" name="Freeform 130"/>
            <p:cNvSpPr>
              <a:spLocks/>
            </p:cNvSpPr>
            <p:nvPr/>
          </p:nvSpPr>
          <p:spPr bwMode="auto">
            <a:xfrm>
              <a:off x="4428890" y="4747266"/>
              <a:ext cx="91654" cy="331187"/>
            </a:xfrm>
            <a:custGeom>
              <a:avLst/>
              <a:gdLst>
                <a:gd name="T0" fmla="*/ 0 w 59"/>
                <a:gd name="T1" fmla="*/ 254 h 257"/>
                <a:gd name="T2" fmla="*/ 8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8"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7" name="Rectangle 132"/>
            <p:cNvSpPr>
              <a:spLocks noChangeArrowheads="1"/>
            </p:cNvSpPr>
            <p:nvPr/>
          </p:nvSpPr>
          <p:spPr bwMode="auto">
            <a:xfrm>
              <a:off x="4514330" y="474211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8" name="Freeform 134"/>
            <p:cNvSpPr>
              <a:spLocks/>
            </p:cNvSpPr>
            <p:nvPr/>
          </p:nvSpPr>
          <p:spPr bwMode="auto">
            <a:xfrm>
              <a:off x="4821914" y="4747266"/>
              <a:ext cx="93207" cy="329898"/>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99" name="Rectangle 136"/>
            <p:cNvSpPr>
              <a:spLocks noChangeArrowheads="1"/>
            </p:cNvSpPr>
            <p:nvPr/>
          </p:nvSpPr>
          <p:spPr bwMode="auto">
            <a:xfrm>
              <a:off x="4907354" y="5069432"/>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00" name="Freeform 138"/>
            <p:cNvSpPr>
              <a:spLocks/>
            </p:cNvSpPr>
            <p:nvPr/>
          </p:nvSpPr>
          <p:spPr bwMode="auto">
            <a:xfrm>
              <a:off x="5214939" y="4747266"/>
              <a:ext cx="91654" cy="331187"/>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grpSp>
          <p:nvGrpSpPr>
            <p:cNvPr id="120" name="Group 119"/>
            <p:cNvGrpSpPr/>
            <p:nvPr/>
          </p:nvGrpSpPr>
          <p:grpSpPr>
            <a:xfrm>
              <a:off x="5334000" y="4744720"/>
              <a:ext cx="1188394" cy="340208"/>
              <a:chOff x="5334000" y="4744720"/>
              <a:chExt cx="1188394" cy="340208"/>
            </a:xfrm>
          </p:grpSpPr>
          <p:sp>
            <p:nvSpPr>
              <p:cNvPr id="102" name="Rectangle 24"/>
              <p:cNvSpPr>
                <a:spLocks noChangeArrowheads="1"/>
              </p:cNvSpPr>
              <p:nvPr/>
            </p:nvSpPr>
            <p:spPr bwMode="auto">
              <a:xfrm>
                <a:off x="5394584" y="4819453"/>
                <a:ext cx="2596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AD</a:t>
                </a:r>
              </a:p>
            </p:txBody>
          </p:sp>
          <p:sp>
            <p:nvSpPr>
              <p:cNvPr id="104" name="Rectangle 26"/>
              <p:cNvSpPr>
                <a:spLocks noChangeArrowheads="1"/>
              </p:cNvSpPr>
              <p:nvPr/>
            </p:nvSpPr>
            <p:spPr bwMode="auto">
              <a:xfrm>
                <a:off x="5804697" y="4819453"/>
                <a:ext cx="22551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PA</a:t>
                </a:r>
              </a:p>
            </p:txBody>
          </p:sp>
          <p:sp>
            <p:nvSpPr>
              <p:cNvPr id="106" name="Rectangle 40"/>
              <p:cNvSpPr>
                <a:spLocks noChangeArrowheads="1"/>
              </p:cNvSpPr>
              <p:nvPr/>
            </p:nvSpPr>
            <p:spPr bwMode="auto">
              <a:xfrm>
                <a:off x="6197721" y="4806568"/>
                <a:ext cx="2083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SP</a:t>
                </a:r>
              </a:p>
            </p:txBody>
          </p:sp>
          <p:sp>
            <p:nvSpPr>
              <p:cNvPr id="108" name="Rectangle 85"/>
              <p:cNvSpPr>
                <a:spLocks noChangeArrowheads="1"/>
              </p:cNvSpPr>
              <p:nvPr/>
            </p:nvSpPr>
            <p:spPr bwMode="auto">
              <a:xfrm>
                <a:off x="5334000" y="4744720"/>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09" name="Freeform 87"/>
              <p:cNvSpPr>
                <a:spLocks/>
              </p:cNvSpPr>
              <p:nvPr/>
            </p:nvSpPr>
            <p:spPr bwMode="auto">
              <a:xfrm>
                <a:off x="5641584" y="4749875"/>
                <a:ext cx="93207" cy="329898"/>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0" name="Rectangle 89"/>
              <p:cNvSpPr>
                <a:spLocks noChangeArrowheads="1"/>
              </p:cNvSpPr>
              <p:nvPr/>
            </p:nvSpPr>
            <p:spPr bwMode="auto">
              <a:xfrm>
                <a:off x="5727024" y="507204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1" name="Freeform 91"/>
              <p:cNvSpPr>
                <a:spLocks/>
              </p:cNvSpPr>
              <p:nvPr/>
            </p:nvSpPr>
            <p:spPr bwMode="auto">
              <a:xfrm>
                <a:off x="6034608" y="4749875"/>
                <a:ext cx="91654" cy="331187"/>
              </a:xfrm>
              <a:custGeom>
                <a:avLst/>
                <a:gdLst>
                  <a:gd name="T0" fmla="*/ 0 w 59"/>
                  <a:gd name="T1" fmla="*/ 254 h 257"/>
                  <a:gd name="T2" fmla="*/ 9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2" name="Rectangle 93"/>
              <p:cNvSpPr>
                <a:spLocks noChangeArrowheads="1"/>
              </p:cNvSpPr>
              <p:nvPr/>
            </p:nvSpPr>
            <p:spPr bwMode="auto">
              <a:xfrm>
                <a:off x="6120048" y="4744720"/>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3" name="Freeform 95"/>
              <p:cNvSpPr>
                <a:spLocks/>
              </p:cNvSpPr>
              <p:nvPr/>
            </p:nvSpPr>
            <p:spPr bwMode="auto">
              <a:xfrm>
                <a:off x="6427633" y="4749875"/>
                <a:ext cx="94761" cy="329898"/>
              </a:xfrm>
              <a:custGeom>
                <a:avLst/>
                <a:gdLst>
                  <a:gd name="T0" fmla="*/ 10 w 61"/>
                  <a:gd name="T1" fmla="*/ 0 h 256"/>
                  <a:gd name="T2" fmla="*/ 0 w 61"/>
                  <a:gd name="T3" fmla="*/ 2 h 256"/>
                  <a:gd name="T4" fmla="*/ 51 w 61"/>
                  <a:gd name="T5" fmla="*/ 256 h 256"/>
                  <a:gd name="T6" fmla="*/ 61 w 61"/>
                  <a:gd name="T7" fmla="*/ 254 h 256"/>
                  <a:gd name="T8" fmla="*/ 10 w 61"/>
                  <a:gd name="T9" fmla="*/ 0 h 256"/>
                </a:gdLst>
                <a:ahLst/>
                <a:cxnLst>
                  <a:cxn ang="0">
                    <a:pos x="T0" y="T1"/>
                  </a:cxn>
                  <a:cxn ang="0">
                    <a:pos x="T2" y="T3"/>
                  </a:cxn>
                  <a:cxn ang="0">
                    <a:pos x="T4" y="T5"/>
                  </a:cxn>
                  <a:cxn ang="0">
                    <a:pos x="T6" y="T7"/>
                  </a:cxn>
                  <a:cxn ang="0">
                    <a:pos x="T8" y="T9"/>
                  </a:cxn>
                </a:cxnLst>
                <a:rect l="0" t="0" r="r" b="b"/>
                <a:pathLst>
                  <a:path w="61" h="256">
                    <a:moveTo>
                      <a:pt x="10" y="0"/>
                    </a:moveTo>
                    <a:lnTo>
                      <a:pt x="0" y="2"/>
                    </a:lnTo>
                    <a:lnTo>
                      <a:pt x="51" y="256"/>
                    </a:lnTo>
                    <a:lnTo>
                      <a:pt x="61"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4" name="Rectangle 128"/>
              <p:cNvSpPr>
                <a:spLocks noChangeArrowheads="1"/>
              </p:cNvSpPr>
              <p:nvPr/>
            </p:nvSpPr>
            <p:spPr bwMode="auto">
              <a:xfrm>
                <a:off x="5334000" y="507204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5" name="Freeform 130"/>
              <p:cNvSpPr>
                <a:spLocks/>
              </p:cNvSpPr>
              <p:nvPr/>
            </p:nvSpPr>
            <p:spPr bwMode="auto">
              <a:xfrm>
                <a:off x="5641584" y="4749875"/>
                <a:ext cx="91654" cy="331187"/>
              </a:xfrm>
              <a:custGeom>
                <a:avLst/>
                <a:gdLst>
                  <a:gd name="T0" fmla="*/ 0 w 59"/>
                  <a:gd name="T1" fmla="*/ 254 h 257"/>
                  <a:gd name="T2" fmla="*/ 8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8"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6" name="Rectangle 132"/>
              <p:cNvSpPr>
                <a:spLocks noChangeArrowheads="1"/>
              </p:cNvSpPr>
              <p:nvPr/>
            </p:nvSpPr>
            <p:spPr bwMode="auto">
              <a:xfrm>
                <a:off x="5727024" y="4744720"/>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7" name="Freeform 134"/>
              <p:cNvSpPr>
                <a:spLocks/>
              </p:cNvSpPr>
              <p:nvPr/>
            </p:nvSpPr>
            <p:spPr bwMode="auto">
              <a:xfrm>
                <a:off x="6034608" y="4749875"/>
                <a:ext cx="93207" cy="329898"/>
              </a:xfrm>
              <a:custGeom>
                <a:avLst/>
                <a:gdLst>
                  <a:gd name="T0" fmla="*/ 10 w 60"/>
                  <a:gd name="T1" fmla="*/ 0 h 256"/>
                  <a:gd name="T2" fmla="*/ 0 w 60"/>
                  <a:gd name="T3" fmla="*/ 2 h 256"/>
                  <a:gd name="T4" fmla="*/ 50 w 60"/>
                  <a:gd name="T5" fmla="*/ 256 h 256"/>
                  <a:gd name="T6" fmla="*/ 60 w 60"/>
                  <a:gd name="T7" fmla="*/ 254 h 256"/>
                  <a:gd name="T8" fmla="*/ 10 w 60"/>
                  <a:gd name="T9" fmla="*/ 0 h 256"/>
                </a:gdLst>
                <a:ahLst/>
                <a:cxnLst>
                  <a:cxn ang="0">
                    <a:pos x="T0" y="T1"/>
                  </a:cxn>
                  <a:cxn ang="0">
                    <a:pos x="T2" y="T3"/>
                  </a:cxn>
                  <a:cxn ang="0">
                    <a:pos x="T4" y="T5"/>
                  </a:cxn>
                  <a:cxn ang="0">
                    <a:pos x="T6" y="T7"/>
                  </a:cxn>
                  <a:cxn ang="0">
                    <a:pos x="T8" y="T9"/>
                  </a:cxn>
                </a:cxnLst>
                <a:rect l="0" t="0" r="r" b="b"/>
                <a:pathLst>
                  <a:path w="60" h="256">
                    <a:moveTo>
                      <a:pt x="10" y="0"/>
                    </a:moveTo>
                    <a:lnTo>
                      <a:pt x="0" y="2"/>
                    </a:lnTo>
                    <a:lnTo>
                      <a:pt x="50" y="256"/>
                    </a:lnTo>
                    <a:lnTo>
                      <a:pt x="60" y="254"/>
                    </a:lnTo>
                    <a:lnTo>
                      <a:pt x="10" y="0"/>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8" name="Rectangle 136"/>
              <p:cNvSpPr>
                <a:spLocks noChangeArrowheads="1"/>
              </p:cNvSpPr>
              <p:nvPr/>
            </p:nvSpPr>
            <p:spPr bwMode="auto">
              <a:xfrm>
                <a:off x="6120048" y="5072041"/>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19" name="Freeform 138"/>
              <p:cNvSpPr>
                <a:spLocks/>
              </p:cNvSpPr>
              <p:nvPr/>
            </p:nvSpPr>
            <p:spPr bwMode="auto">
              <a:xfrm>
                <a:off x="6427633" y="4749875"/>
                <a:ext cx="91654" cy="331187"/>
              </a:xfrm>
              <a:custGeom>
                <a:avLst/>
                <a:gdLst>
                  <a:gd name="T0" fmla="*/ 0 w 59"/>
                  <a:gd name="T1" fmla="*/ 254 h 257"/>
                  <a:gd name="T2" fmla="*/ 9 w 59"/>
                  <a:gd name="T3" fmla="*/ 257 h 257"/>
                  <a:gd name="T4" fmla="*/ 59 w 59"/>
                  <a:gd name="T5" fmla="*/ 4 h 257"/>
                  <a:gd name="T6" fmla="*/ 51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9" y="257"/>
                    </a:lnTo>
                    <a:lnTo>
                      <a:pt x="59" y="4"/>
                    </a:lnTo>
                    <a:lnTo>
                      <a:pt x="51"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grpSp>
        <p:grpSp>
          <p:nvGrpSpPr>
            <p:cNvPr id="126" name="Group 125"/>
            <p:cNvGrpSpPr/>
            <p:nvPr/>
          </p:nvGrpSpPr>
          <p:grpSpPr>
            <a:xfrm>
              <a:off x="6519705" y="4739754"/>
              <a:ext cx="822960" cy="340208"/>
              <a:chOff x="4273706" y="5603392"/>
              <a:chExt cx="822960" cy="340208"/>
            </a:xfrm>
          </p:grpSpPr>
          <p:sp>
            <p:nvSpPr>
              <p:cNvPr id="121" name="Rectangle 24"/>
              <p:cNvSpPr>
                <a:spLocks noChangeArrowheads="1"/>
              </p:cNvSpPr>
              <p:nvPr/>
            </p:nvSpPr>
            <p:spPr bwMode="auto">
              <a:xfrm>
                <a:off x="4334290" y="5678125"/>
                <a:ext cx="2083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SP</a:t>
                </a:r>
              </a:p>
            </p:txBody>
          </p:sp>
          <p:sp>
            <p:nvSpPr>
              <p:cNvPr id="123" name="Rectangle 85"/>
              <p:cNvSpPr>
                <a:spLocks noChangeArrowheads="1"/>
              </p:cNvSpPr>
              <p:nvPr/>
            </p:nvSpPr>
            <p:spPr bwMode="auto">
              <a:xfrm>
                <a:off x="4273706" y="5603392"/>
                <a:ext cx="822960" cy="0"/>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24" name="Rectangle 128"/>
              <p:cNvSpPr>
                <a:spLocks noChangeArrowheads="1"/>
              </p:cNvSpPr>
              <p:nvPr/>
            </p:nvSpPr>
            <p:spPr bwMode="auto">
              <a:xfrm>
                <a:off x="4273706" y="5930713"/>
                <a:ext cx="315352" cy="12887"/>
              </a:xfrm>
              <a:prstGeom prst="rect">
                <a:avLst/>
              </a:prstGeom>
              <a:solidFill>
                <a:srgbClr val="00FFFF"/>
              </a:solidFill>
              <a:ln w="9525">
                <a:solidFill>
                  <a:srgbClr val="00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sp>
            <p:nvSpPr>
              <p:cNvPr id="125" name="Freeform 130"/>
              <p:cNvSpPr>
                <a:spLocks/>
              </p:cNvSpPr>
              <p:nvPr/>
            </p:nvSpPr>
            <p:spPr bwMode="auto">
              <a:xfrm>
                <a:off x="4581290" y="5608547"/>
                <a:ext cx="91654" cy="331187"/>
              </a:xfrm>
              <a:custGeom>
                <a:avLst/>
                <a:gdLst>
                  <a:gd name="T0" fmla="*/ 0 w 59"/>
                  <a:gd name="T1" fmla="*/ 254 h 257"/>
                  <a:gd name="T2" fmla="*/ 8 w 59"/>
                  <a:gd name="T3" fmla="*/ 257 h 257"/>
                  <a:gd name="T4" fmla="*/ 59 w 59"/>
                  <a:gd name="T5" fmla="*/ 4 h 257"/>
                  <a:gd name="T6" fmla="*/ 50 w 59"/>
                  <a:gd name="T7" fmla="*/ 0 h 257"/>
                  <a:gd name="T8" fmla="*/ 0 w 59"/>
                  <a:gd name="T9" fmla="*/ 254 h 257"/>
                </a:gdLst>
                <a:ahLst/>
                <a:cxnLst>
                  <a:cxn ang="0">
                    <a:pos x="T0" y="T1"/>
                  </a:cxn>
                  <a:cxn ang="0">
                    <a:pos x="T2" y="T3"/>
                  </a:cxn>
                  <a:cxn ang="0">
                    <a:pos x="T4" y="T5"/>
                  </a:cxn>
                  <a:cxn ang="0">
                    <a:pos x="T6" y="T7"/>
                  </a:cxn>
                  <a:cxn ang="0">
                    <a:pos x="T8" y="T9"/>
                  </a:cxn>
                </a:cxnLst>
                <a:rect l="0" t="0" r="r" b="b"/>
                <a:pathLst>
                  <a:path w="59" h="257">
                    <a:moveTo>
                      <a:pt x="0" y="254"/>
                    </a:moveTo>
                    <a:lnTo>
                      <a:pt x="8" y="257"/>
                    </a:lnTo>
                    <a:lnTo>
                      <a:pt x="59" y="4"/>
                    </a:lnTo>
                    <a:lnTo>
                      <a:pt x="50" y="0"/>
                    </a:lnTo>
                    <a:lnTo>
                      <a:pt x="0" y="254"/>
                    </a:lnTo>
                    <a:close/>
                  </a:path>
                </a:pathLst>
              </a:custGeom>
              <a:solidFill>
                <a:srgbClr val="00FFFF"/>
              </a:solidFill>
              <a:ln w="9525">
                <a:solidFill>
                  <a:srgbClr val="00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3CC"/>
                  </a:solidFill>
                  <a:effectLst/>
                  <a:uLnTx/>
                  <a:uFillTx/>
                  <a:latin typeface="Times New Roman" panose="02020603050405020304" pitchFamily="18" charset="0"/>
                  <a:ea typeface="+mn-ea"/>
                  <a:cs typeface="Times New Roman" panose="02020603050405020304" pitchFamily="18" charset="0"/>
                </a:endParaRPr>
              </a:p>
            </p:txBody>
          </p:sp>
        </p:grpSp>
      </p:grpSp>
      <p:sp>
        <p:nvSpPr>
          <p:cNvPr id="128" name="Rectangle 127"/>
          <p:cNvSpPr/>
          <p:nvPr/>
        </p:nvSpPr>
        <p:spPr>
          <a:xfrm>
            <a:off x="3368155" y="5301316"/>
            <a:ext cx="18216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Character Format</a:t>
            </a:r>
          </a:p>
        </p:txBody>
      </p:sp>
    </p:spTree>
    <p:extLst>
      <p:ext uri="{BB962C8B-B14F-4D97-AF65-F5344CB8AC3E}">
        <p14:creationId xmlns:p14="http://schemas.microsoft.com/office/powerpoint/2010/main" val="385361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42018" name="Rectangle 34"/>
          <p:cNvSpPr>
            <a:spLocks noChangeArrowheads="1"/>
          </p:cNvSpPr>
          <p:nvPr/>
        </p:nvSpPr>
        <p:spPr bwMode="auto">
          <a:xfrm>
            <a:off x="498475" y="68263"/>
            <a:ext cx="8229600" cy="32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FF66FF"/>
                </a:solidFill>
                <a:effectLst/>
                <a:uLnTx/>
                <a:uFillTx/>
                <a:latin typeface="Algerian" panose="04020705040A02060702" pitchFamily="82" charset="0"/>
                <a:ea typeface="+mn-ea"/>
                <a:cs typeface="Times New Roman" panose="02020603050405020304" pitchFamily="18" charset="0"/>
              </a:rPr>
              <a:t>Asynchronous Transmission</a:t>
            </a:r>
          </a:p>
        </p:txBody>
      </p:sp>
      <p:grpSp>
        <p:nvGrpSpPr>
          <p:cNvPr id="3" name="Group 2"/>
          <p:cNvGrpSpPr/>
          <p:nvPr/>
        </p:nvGrpSpPr>
        <p:grpSpPr>
          <a:xfrm>
            <a:off x="228600" y="3501877"/>
            <a:ext cx="8305800" cy="1908323"/>
            <a:chOff x="228600" y="3501877"/>
            <a:chExt cx="8305800" cy="1908323"/>
          </a:xfrm>
        </p:grpSpPr>
        <p:sp>
          <p:nvSpPr>
            <p:cNvPr id="61" name="Text Box 13"/>
            <p:cNvSpPr txBox="1">
              <a:spLocks noChangeArrowheads="1"/>
            </p:cNvSpPr>
            <p:nvPr/>
          </p:nvSpPr>
          <p:spPr bwMode="auto">
            <a:xfrm>
              <a:off x="4027488"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4</a:t>
              </a:r>
            </a:p>
          </p:txBody>
        </p:sp>
        <p:sp>
          <p:nvSpPr>
            <p:cNvPr id="62" name="Text Box 14"/>
            <p:cNvSpPr txBox="1">
              <a:spLocks noChangeArrowheads="1"/>
            </p:cNvSpPr>
            <p:nvPr/>
          </p:nvSpPr>
          <p:spPr bwMode="auto">
            <a:xfrm>
              <a:off x="4675188"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5</a:t>
              </a:r>
            </a:p>
          </p:txBody>
        </p:sp>
        <p:sp>
          <p:nvSpPr>
            <p:cNvPr id="63" name="Text Box 8"/>
            <p:cNvSpPr txBox="1">
              <a:spLocks noChangeArrowheads="1"/>
            </p:cNvSpPr>
            <p:nvPr/>
          </p:nvSpPr>
          <p:spPr bwMode="auto">
            <a:xfrm>
              <a:off x="838200" y="4676775"/>
              <a:ext cx="6832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dirty="0">
                  <a:ln>
                    <a:noFill/>
                  </a:ln>
                  <a:solidFill>
                    <a:srgbClr val="00FFFF"/>
                  </a:solidFill>
                  <a:effectLst/>
                  <a:uLnTx/>
                  <a:uFillTx/>
                  <a:latin typeface="Times New Roman" panose="02020603050405020304" pitchFamily="18" charset="0"/>
                  <a:ea typeface="+mn-ea"/>
                  <a:cs typeface="Times New Roman" panose="02020603050405020304" pitchFamily="18" charset="0"/>
                </a:rPr>
                <a:t>Start Bit</a:t>
              </a:r>
            </a:p>
          </p:txBody>
        </p:sp>
        <p:sp>
          <p:nvSpPr>
            <p:cNvPr id="64" name="Text Box 9"/>
            <p:cNvSpPr txBox="1">
              <a:spLocks noChangeArrowheads="1"/>
            </p:cNvSpPr>
            <p:nvPr/>
          </p:nvSpPr>
          <p:spPr bwMode="auto">
            <a:xfrm>
              <a:off x="1438275" y="4676775"/>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0</a:t>
              </a:r>
            </a:p>
          </p:txBody>
        </p:sp>
        <p:sp>
          <p:nvSpPr>
            <p:cNvPr id="65" name="Text Box 10"/>
            <p:cNvSpPr txBox="1">
              <a:spLocks noChangeArrowheads="1"/>
            </p:cNvSpPr>
            <p:nvPr/>
          </p:nvSpPr>
          <p:spPr bwMode="auto">
            <a:xfrm>
              <a:off x="2085975" y="4676775"/>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1</a:t>
              </a:r>
            </a:p>
          </p:txBody>
        </p:sp>
        <p:sp>
          <p:nvSpPr>
            <p:cNvPr id="66" name="Text Box 11"/>
            <p:cNvSpPr txBox="1">
              <a:spLocks noChangeArrowheads="1"/>
            </p:cNvSpPr>
            <p:nvPr/>
          </p:nvSpPr>
          <p:spPr bwMode="auto">
            <a:xfrm>
              <a:off x="2732088"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2</a:t>
              </a:r>
            </a:p>
          </p:txBody>
        </p:sp>
        <p:sp>
          <p:nvSpPr>
            <p:cNvPr id="67" name="Text Box 12"/>
            <p:cNvSpPr txBox="1">
              <a:spLocks noChangeArrowheads="1"/>
            </p:cNvSpPr>
            <p:nvPr/>
          </p:nvSpPr>
          <p:spPr bwMode="auto">
            <a:xfrm>
              <a:off x="3381375"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3</a:t>
              </a:r>
            </a:p>
          </p:txBody>
        </p:sp>
        <p:sp>
          <p:nvSpPr>
            <p:cNvPr id="68" name="Text Box 15"/>
            <p:cNvSpPr txBox="1">
              <a:spLocks noChangeArrowheads="1"/>
            </p:cNvSpPr>
            <p:nvPr/>
          </p:nvSpPr>
          <p:spPr bwMode="auto">
            <a:xfrm>
              <a:off x="5322888"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6</a:t>
              </a:r>
            </a:p>
          </p:txBody>
        </p:sp>
        <p:sp>
          <p:nvSpPr>
            <p:cNvPr id="69" name="Text Box 16"/>
            <p:cNvSpPr txBox="1">
              <a:spLocks noChangeArrowheads="1"/>
            </p:cNvSpPr>
            <p:nvPr/>
          </p:nvSpPr>
          <p:spPr bwMode="auto">
            <a:xfrm>
              <a:off x="5970588" y="4686300"/>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7</a:t>
              </a:r>
            </a:p>
          </p:txBody>
        </p:sp>
        <p:sp>
          <p:nvSpPr>
            <p:cNvPr id="70" name="Text Box 18"/>
            <p:cNvSpPr txBox="1">
              <a:spLocks noChangeArrowheads="1"/>
            </p:cNvSpPr>
            <p:nvPr/>
          </p:nvSpPr>
          <p:spPr bwMode="auto">
            <a:xfrm>
              <a:off x="6629400" y="4676775"/>
              <a:ext cx="6286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Stop Bit</a:t>
              </a:r>
            </a:p>
          </p:txBody>
        </p:sp>
        <p:sp>
          <p:nvSpPr>
            <p:cNvPr id="71" name="Text Box 19"/>
            <p:cNvSpPr txBox="1">
              <a:spLocks noChangeArrowheads="1"/>
            </p:cNvSpPr>
            <p:nvPr/>
          </p:nvSpPr>
          <p:spPr bwMode="auto">
            <a:xfrm>
              <a:off x="7278688" y="4676775"/>
              <a:ext cx="6286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Stop Bit</a:t>
              </a:r>
            </a:p>
          </p:txBody>
        </p:sp>
        <p:sp>
          <p:nvSpPr>
            <p:cNvPr id="72" name="Text Box 20"/>
            <p:cNvSpPr txBox="1">
              <a:spLocks noChangeArrowheads="1"/>
            </p:cNvSpPr>
            <p:nvPr/>
          </p:nvSpPr>
          <p:spPr bwMode="auto">
            <a:xfrm>
              <a:off x="993775"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FF"/>
                  </a:solidFill>
                  <a:effectLst/>
                  <a:uLnTx/>
                  <a:uFillTx/>
                  <a:latin typeface="Times New Roman" panose="02020603050405020304" pitchFamily="18" charset="0"/>
                  <a:ea typeface="+mn-ea"/>
                  <a:cs typeface="Times New Roman" panose="02020603050405020304" pitchFamily="18" charset="0"/>
                </a:rPr>
                <a:t>0</a:t>
              </a:r>
            </a:p>
          </p:txBody>
        </p:sp>
        <p:sp>
          <p:nvSpPr>
            <p:cNvPr id="73" name="Text Box 21"/>
            <p:cNvSpPr txBox="1">
              <a:spLocks noChangeArrowheads="1"/>
            </p:cNvSpPr>
            <p:nvPr/>
          </p:nvSpPr>
          <p:spPr bwMode="auto">
            <a:xfrm>
              <a:off x="1639888"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74" name="Text Box 22"/>
            <p:cNvSpPr txBox="1">
              <a:spLocks noChangeArrowheads="1"/>
            </p:cNvSpPr>
            <p:nvPr/>
          </p:nvSpPr>
          <p:spPr bwMode="auto">
            <a:xfrm>
              <a:off x="2289175"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75" name="Text Box 23"/>
            <p:cNvSpPr txBox="1">
              <a:spLocks noChangeArrowheads="1"/>
            </p:cNvSpPr>
            <p:nvPr/>
          </p:nvSpPr>
          <p:spPr bwMode="auto">
            <a:xfrm>
              <a:off x="2935288"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76" name="Text Box 24"/>
            <p:cNvSpPr txBox="1">
              <a:spLocks noChangeArrowheads="1"/>
            </p:cNvSpPr>
            <p:nvPr/>
          </p:nvSpPr>
          <p:spPr bwMode="auto">
            <a:xfrm>
              <a:off x="3584575"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77" name="Text Box 25"/>
            <p:cNvSpPr txBox="1">
              <a:spLocks noChangeArrowheads="1"/>
            </p:cNvSpPr>
            <p:nvPr/>
          </p:nvSpPr>
          <p:spPr bwMode="auto">
            <a:xfrm>
              <a:off x="4230688"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78" name="Text Box 26"/>
            <p:cNvSpPr txBox="1">
              <a:spLocks noChangeArrowheads="1"/>
            </p:cNvSpPr>
            <p:nvPr/>
          </p:nvSpPr>
          <p:spPr bwMode="auto">
            <a:xfrm>
              <a:off x="4879975"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79" name="Text Box 27"/>
            <p:cNvSpPr txBox="1">
              <a:spLocks noChangeArrowheads="1"/>
            </p:cNvSpPr>
            <p:nvPr/>
          </p:nvSpPr>
          <p:spPr bwMode="auto">
            <a:xfrm>
              <a:off x="5526088" y="5043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80" name="Text Box 28"/>
            <p:cNvSpPr txBox="1">
              <a:spLocks noChangeArrowheads="1"/>
            </p:cNvSpPr>
            <p:nvPr/>
          </p:nvSpPr>
          <p:spPr bwMode="auto">
            <a:xfrm>
              <a:off x="6172200" y="50371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81" name="Text Box 30"/>
            <p:cNvSpPr txBox="1">
              <a:spLocks noChangeArrowheads="1"/>
            </p:cNvSpPr>
            <p:nvPr/>
          </p:nvSpPr>
          <p:spPr bwMode="auto">
            <a:xfrm>
              <a:off x="6775450" y="50371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1</a:t>
              </a:r>
            </a:p>
          </p:txBody>
        </p:sp>
        <p:sp>
          <p:nvSpPr>
            <p:cNvPr id="82" name="Text Box 31"/>
            <p:cNvSpPr txBox="1">
              <a:spLocks noChangeArrowheads="1"/>
            </p:cNvSpPr>
            <p:nvPr/>
          </p:nvSpPr>
          <p:spPr bwMode="auto">
            <a:xfrm>
              <a:off x="7421563" y="50371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1</a:t>
              </a:r>
            </a:p>
          </p:txBody>
        </p:sp>
        <p:sp>
          <p:nvSpPr>
            <p:cNvPr id="83" name="Text Box 34"/>
            <p:cNvSpPr txBox="1">
              <a:spLocks noChangeArrowheads="1"/>
            </p:cNvSpPr>
            <p:nvPr/>
          </p:nvSpPr>
          <p:spPr bwMode="auto">
            <a:xfrm>
              <a:off x="228600" y="3501877"/>
              <a:ext cx="8305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spcBef>
                  <a:spcPct val="50000"/>
                </a:spcBef>
                <a:defRPr b="1">
                  <a:solidFill>
                    <a:srgbClr val="00FF00"/>
                  </a:solidFill>
                  <a:latin typeface="Times New Roman" panose="02020603050405020304" pitchFamily="18" charset="0"/>
                  <a:cs typeface="Times New Roman" panose="02020603050405020304" pitchFamily="18" charset="0"/>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Example 2:</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Send 00110001</a:t>
              </a:r>
              <a:r>
                <a:rPr kumimoji="0" lang="en-US" altLang="en-US" sz="1800" b="1" i="0" u="none" strike="noStrike" kern="1200" cap="none" spc="0" normalizeH="0" baseline="-2000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2</a:t>
              </a: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with one start bit, 8 data bits, even parity, and two stop bits.</a:t>
              </a:r>
            </a:p>
          </p:txBody>
        </p:sp>
        <p:sp>
          <p:nvSpPr>
            <p:cNvPr id="84" name="Line 49"/>
            <p:cNvSpPr>
              <a:spLocks noChangeShapeType="1"/>
            </p:cNvSpPr>
            <p:nvPr/>
          </p:nvSpPr>
          <p:spPr bwMode="auto">
            <a:xfrm>
              <a:off x="838200" y="4991896"/>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sp>
          <p:nvSpPr>
            <p:cNvPr id="85" name="Line 36"/>
            <p:cNvSpPr>
              <a:spLocks noChangeShapeType="1"/>
            </p:cNvSpPr>
            <p:nvPr/>
          </p:nvSpPr>
          <p:spPr bwMode="auto">
            <a:xfrm>
              <a:off x="2133600" y="4916633"/>
              <a:ext cx="0" cy="18288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86" name="Line 37"/>
            <p:cNvSpPr>
              <a:spLocks noChangeShapeType="1"/>
            </p:cNvSpPr>
            <p:nvPr/>
          </p:nvSpPr>
          <p:spPr bwMode="auto">
            <a:xfrm>
              <a:off x="5334000" y="4916632"/>
              <a:ext cx="0" cy="18288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87" name="Line 38"/>
            <p:cNvSpPr>
              <a:spLocks noChangeShapeType="1"/>
            </p:cNvSpPr>
            <p:nvPr/>
          </p:nvSpPr>
          <p:spPr bwMode="auto">
            <a:xfrm>
              <a:off x="838200" y="4292464"/>
              <a:ext cx="0" cy="69943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Line 42"/>
            <p:cNvSpPr>
              <a:spLocks noChangeShapeType="1"/>
            </p:cNvSpPr>
            <p:nvPr/>
          </p:nvSpPr>
          <p:spPr bwMode="auto">
            <a:xfrm>
              <a:off x="2743200" y="4292464"/>
              <a:ext cx="0" cy="69943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Line 43"/>
            <p:cNvSpPr>
              <a:spLocks noChangeShapeType="1"/>
            </p:cNvSpPr>
            <p:nvPr/>
          </p:nvSpPr>
          <p:spPr bwMode="auto">
            <a:xfrm>
              <a:off x="6019800" y="4292464"/>
              <a:ext cx="0" cy="69943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Line 44"/>
            <p:cNvSpPr>
              <a:spLocks noChangeShapeType="1"/>
            </p:cNvSpPr>
            <p:nvPr/>
          </p:nvSpPr>
          <p:spPr bwMode="auto">
            <a:xfrm>
              <a:off x="4038600" y="4292464"/>
              <a:ext cx="0" cy="69943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Line 46"/>
            <p:cNvSpPr>
              <a:spLocks noChangeShapeType="1"/>
            </p:cNvSpPr>
            <p:nvPr/>
          </p:nvSpPr>
          <p:spPr bwMode="auto">
            <a:xfrm>
              <a:off x="4724400" y="4916632"/>
              <a:ext cx="0" cy="18288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92" name="Line 47"/>
            <p:cNvSpPr>
              <a:spLocks noChangeShapeType="1"/>
            </p:cNvSpPr>
            <p:nvPr/>
          </p:nvSpPr>
          <p:spPr bwMode="auto">
            <a:xfrm>
              <a:off x="7315200" y="4217199"/>
              <a:ext cx="0" cy="18288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Line 48"/>
            <p:cNvSpPr>
              <a:spLocks noChangeShapeType="1"/>
            </p:cNvSpPr>
            <p:nvPr/>
          </p:nvSpPr>
          <p:spPr bwMode="auto">
            <a:xfrm>
              <a:off x="381000" y="4292464"/>
              <a:ext cx="457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Line 50"/>
            <p:cNvSpPr>
              <a:spLocks noChangeShapeType="1"/>
            </p:cNvSpPr>
            <p:nvPr/>
          </p:nvSpPr>
          <p:spPr bwMode="auto">
            <a:xfrm>
              <a:off x="1447800" y="4991896"/>
              <a:ext cx="12954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95" name="Line 51"/>
            <p:cNvSpPr>
              <a:spLocks noChangeShapeType="1"/>
            </p:cNvSpPr>
            <p:nvPr/>
          </p:nvSpPr>
          <p:spPr bwMode="auto">
            <a:xfrm>
              <a:off x="2743200" y="4292464"/>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Line 52"/>
            <p:cNvSpPr>
              <a:spLocks noChangeShapeType="1"/>
            </p:cNvSpPr>
            <p:nvPr/>
          </p:nvSpPr>
          <p:spPr bwMode="auto">
            <a:xfrm>
              <a:off x="3429000" y="4292464"/>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Line 53"/>
            <p:cNvSpPr>
              <a:spLocks noChangeShapeType="1"/>
            </p:cNvSpPr>
            <p:nvPr/>
          </p:nvSpPr>
          <p:spPr bwMode="auto">
            <a:xfrm>
              <a:off x="4038600" y="4991896"/>
              <a:ext cx="1981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98" name="Line 54"/>
            <p:cNvSpPr>
              <a:spLocks noChangeShapeType="1"/>
            </p:cNvSpPr>
            <p:nvPr/>
          </p:nvSpPr>
          <p:spPr bwMode="auto">
            <a:xfrm>
              <a:off x="6019800" y="4292464"/>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Line 56"/>
            <p:cNvSpPr>
              <a:spLocks noChangeShapeType="1"/>
            </p:cNvSpPr>
            <p:nvPr/>
          </p:nvSpPr>
          <p:spPr bwMode="auto">
            <a:xfrm>
              <a:off x="6705600" y="4292464"/>
              <a:ext cx="1201786"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0" name="Line 57"/>
            <p:cNvSpPr>
              <a:spLocks noChangeShapeType="1"/>
            </p:cNvSpPr>
            <p:nvPr/>
          </p:nvSpPr>
          <p:spPr bwMode="auto">
            <a:xfrm>
              <a:off x="1447800" y="4916632"/>
              <a:ext cx="0" cy="18288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FF"/>
                </a:solidFill>
                <a:effectLst/>
                <a:uLnTx/>
                <a:uFillTx/>
                <a:latin typeface="Times New Roman" panose="02020603050405020304" pitchFamily="18" charset="0"/>
                <a:ea typeface="+mn-ea"/>
                <a:cs typeface="Times New Roman" panose="02020603050405020304" pitchFamily="18" charset="0"/>
              </a:endParaRPr>
            </a:p>
          </p:txBody>
        </p:sp>
        <p:sp>
          <p:nvSpPr>
            <p:cNvPr id="101" name="Line 59"/>
            <p:cNvSpPr>
              <a:spLocks noChangeShapeType="1"/>
            </p:cNvSpPr>
            <p:nvPr/>
          </p:nvSpPr>
          <p:spPr bwMode="auto">
            <a:xfrm>
              <a:off x="6629400" y="4196463"/>
              <a:ext cx="0" cy="18257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2" name="Line 60"/>
            <p:cNvSpPr>
              <a:spLocks noChangeShapeType="1"/>
            </p:cNvSpPr>
            <p:nvPr/>
          </p:nvSpPr>
          <p:spPr bwMode="auto">
            <a:xfrm>
              <a:off x="3352800" y="4196463"/>
              <a:ext cx="0" cy="18257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 name="Group 1"/>
          <p:cNvGrpSpPr/>
          <p:nvPr/>
        </p:nvGrpSpPr>
        <p:grpSpPr>
          <a:xfrm>
            <a:off x="133463" y="677897"/>
            <a:ext cx="8305800" cy="2246447"/>
            <a:chOff x="133463" y="677897"/>
            <a:chExt cx="8305800" cy="2246447"/>
          </a:xfrm>
        </p:grpSpPr>
        <p:sp>
          <p:nvSpPr>
            <p:cNvPr id="41997" name="Text Box 13"/>
            <p:cNvSpPr txBox="1">
              <a:spLocks noChangeArrowheads="1"/>
            </p:cNvSpPr>
            <p:nvPr/>
          </p:nvSpPr>
          <p:spPr bwMode="auto">
            <a:xfrm>
              <a:off x="3915909"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4</a:t>
              </a:r>
            </a:p>
          </p:txBody>
        </p:sp>
        <p:sp>
          <p:nvSpPr>
            <p:cNvPr id="41998" name="Text Box 14"/>
            <p:cNvSpPr txBox="1">
              <a:spLocks noChangeArrowheads="1"/>
            </p:cNvSpPr>
            <p:nvPr/>
          </p:nvSpPr>
          <p:spPr bwMode="auto">
            <a:xfrm>
              <a:off x="4563609"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5</a:t>
              </a:r>
            </a:p>
          </p:txBody>
        </p:sp>
        <p:sp>
          <p:nvSpPr>
            <p:cNvPr id="41992" name="Text Box 8"/>
            <p:cNvSpPr txBox="1">
              <a:spLocks noChangeArrowheads="1"/>
            </p:cNvSpPr>
            <p:nvPr/>
          </p:nvSpPr>
          <p:spPr bwMode="auto">
            <a:xfrm>
              <a:off x="726621" y="2190919"/>
              <a:ext cx="6334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FFFF"/>
                  </a:solidFill>
                  <a:effectLst/>
                  <a:uLnTx/>
                  <a:uFillTx/>
                  <a:latin typeface="Arial"/>
                  <a:ea typeface="+mn-ea"/>
                  <a:cs typeface="+mn-cs"/>
                </a:rPr>
                <a:t>Start Bit</a:t>
              </a:r>
            </a:p>
          </p:txBody>
        </p:sp>
        <p:sp>
          <p:nvSpPr>
            <p:cNvPr id="41993" name="Text Box 9"/>
            <p:cNvSpPr txBox="1">
              <a:spLocks noChangeArrowheads="1"/>
            </p:cNvSpPr>
            <p:nvPr/>
          </p:nvSpPr>
          <p:spPr bwMode="auto">
            <a:xfrm>
              <a:off x="1326696" y="2190919"/>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0</a:t>
              </a:r>
            </a:p>
          </p:txBody>
        </p:sp>
        <p:sp>
          <p:nvSpPr>
            <p:cNvPr id="41986" name="Text Box 2"/>
            <p:cNvSpPr txBox="1">
              <a:spLocks noChangeArrowheads="1"/>
            </p:cNvSpPr>
            <p:nvPr/>
          </p:nvSpPr>
          <p:spPr bwMode="auto">
            <a:xfrm>
              <a:off x="133463" y="677897"/>
              <a:ext cx="8305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Example 1:</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Send 11010001</a:t>
              </a:r>
              <a:r>
                <a:rPr kumimoji="0" lang="en-US" altLang="en-US" sz="1800" b="1" i="0" u="none" strike="noStrike" kern="1200" cap="none" spc="0" normalizeH="0" baseline="-20000" noProof="0">
                  <a:ln>
                    <a:noFill/>
                  </a:ln>
                  <a:solidFill>
                    <a:srgbClr val="00FF00"/>
                  </a:solidFill>
                  <a:effectLst/>
                  <a:uLnTx/>
                  <a:uFillTx/>
                  <a:latin typeface="Times New Roman" panose="02020603050405020304" pitchFamily="18" charset="0"/>
                  <a:ea typeface="+mn-ea"/>
                  <a:cs typeface="Times New Roman" panose="02020603050405020304" pitchFamily="18" charset="0"/>
                </a:rPr>
                <a:t>2</a:t>
              </a: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With one start bit, 8 data bits, and two stop bits</a:t>
              </a:r>
            </a:p>
          </p:txBody>
        </p:sp>
        <p:sp>
          <p:nvSpPr>
            <p:cNvPr id="41994" name="Text Box 10"/>
            <p:cNvSpPr txBox="1">
              <a:spLocks noChangeArrowheads="1"/>
            </p:cNvSpPr>
            <p:nvPr/>
          </p:nvSpPr>
          <p:spPr bwMode="auto">
            <a:xfrm>
              <a:off x="1974396" y="2190919"/>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1</a:t>
              </a:r>
            </a:p>
          </p:txBody>
        </p:sp>
        <p:sp>
          <p:nvSpPr>
            <p:cNvPr id="41995" name="Text Box 11"/>
            <p:cNvSpPr txBox="1">
              <a:spLocks noChangeArrowheads="1"/>
            </p:cNvSpPr>
            <p:nvPr/>
          </p:nvSpPr>
          <p:spPr bwMode="auto">
            <a:xfrm>
              <a:off x="2620509"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2</a:t>
              </a:r>
            </a:p>
          </p:txBody>
        </p:sp>
        <p:sp>
          <p:nvSpPr>
            <p:cNvPr id="41996" name="Text Box 12"/>
            <p:cNvSpPr txBox="1">
              <a:spLocks noChangeArrowheads="1"/>
            </p:cNvSpPr>
            <p:nvPr/>
          </p:nvSpPr>
          <p:spPr bwMode="auto">
            <a:xfrm>
              <a:off x="3269796"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3</a:t>
              </a:r>
            </a:p>
          </p:txBody>
        </p:sp>
        <p:sp>
          <p:nvSpPr>
            <p:cNvPr id="41999" name="Text Box 15"/>
            <p:cNvSpPr txBox="1">
              <a:spLocks noChangeArrowheads="1"/>
            </p:cNvSpPr>
            <p:nvPr/>
          </p:nvSpPr>
          <p:spPr bwMode="auto">
            <a:xfrm>
              <a:off x="5211309"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6</a:t>
              </a:r>
            </a:p>
          </p:txBody>
        </p:sp>
        <p:sp>
          <p:nvSpPr>
            <p:cNvPr id="42000" name="Text Box 16"/>
            <p:cNvSpPr txBox="1">
              <a:spLocks noChangeArrowheads="1"/>
            </p:cNvSpPr>
            <p:nvPr/>
          </p:nvSpPr>
          <p:spPr bwMode="auto">
            <a:xfrm>
              <a:off x="5859009" y="2200444"/>
              <a:ext cx="74090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Data Bit 7</a:t>
              </a:r>
            </a:p>
          </p:txBody>
        </p:sp>
        <p:sp>
          <p:nvSpPr>
            <p:cNvPr id="42002" name="Text Box 18"/>
            <p:cNvSpPr txBox="1">
              <a:spLocks noChangeArrowheads="1"/>
            </p:cNvSpPr>
            <p:nvPr/>
          </p:nvSpPr>
          <p:spPr bwMode="auto">
            <a:xfrm>
              <a:off x="6670221" y="2190919"/>
              <a:ext cx="6286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Stop Bit</a:t>
              </a:r>
            </a:p>
          </p:txBody>
        </p:sp>
        <p:sp>
          <p:nvSpPr>
            <p:cNvPr id="42003" name="Text Box 19"/>
            <p:cNvSpPr txBox="1">
              <a:spLocks noChangeArrowheads="1"/>
            </p:cNvSpPr>
            <p:nvPr/>
          </p:nvSpPr>
          <p:spPr bwMode="auto">
            <a:xfrm>
              <a:off x="7319509" y="2190919"/>
              <a:ext cx="6286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Stop Bit</a:t>
              </a:r>
            </a:p>
          </p:txBody>
        </p:sp>
        <p:sp>
          <p:nvSpPr>
            <p:cNvPr id="42004" name="Text Box 20"/>
            <p:cNvSpPr txBox="1">
              <a:spLocks noChangeArrowheads="1"/>
            </p:cNvSpPr>
            <p:nvPr/>
          </p:nvSpPr>
          <p:spPr bwMode="auto">
            <a:xfrm>
              <a:off x="882196"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FFFF"/>
                  </a:solidFill>
                  <a:effectLst/>
                  <a:uLnTx/>
                  <a:uFillTx/>
                  <a:latin typeface="Arial"/>
                  <a:ea typeface="+mn-ea"/>
                  <a:cs typeface="+mn-cs"/>
                </a:rPr>
                <a:t>0</a:t>
              </a:r>
            </a:p>
          </p:txBody>
        </p:sp>
        <p:sp>
          <p:nvSpPr>
            <p:cNvPr id="42005" name="Text Box 21"/>
            <p:cNvSpPr txBox="1">
              <a:spLocks noChangeArrowheads="1"/>
            </p:cNvSpPr>
            <p:nvPr/>
          </p:nvSpPr>
          <p:spPr bwMode="auto">
            <a:xfrm>
              <a:off x="1528309"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42006" name="Text Box 22"/>
            <p:cNvSpPr txBox="1">
              <a:spLocks noChangeArrowheads="1"/>
            </p:cNvSpPr>
            <p:nvPr/>
          </p:nvSpPr>
          <p:spPr bwMode="auto">
            <a:xfrm>
              <a:off x="2177596"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42007" name="Text Box 23"/>
            <p:cNvSpPr txBox="1">
              <a:spLocks noChangeArrowheads="1"/>
            </p:cNvSpPr>
            <p:nvPr/>
          </p:nvSpPr>
          <p:spPr bwMode="auto">
            <a:xfrm>
              <a:off x="2823709"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42008" name="Text Box 24"/>
            <p:cNvSpPr txBox="1">
              <a:spLocks noChangeArrowheads="1"/>
            </p:cNvSpPr>
            <p:nvPr/>
          </p:nvSpPr>
          <p:spPr bwMode="auto">
            <a:xfrm>
              <a:off x="3472996"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42009" name="Text Box 25"/>
            <p:cNvSpPr txBox="1">
              <a:spLocks noChangeArrowheads="1"/>
            </p:cNvSpPr>
            <p:nvPr/>
          </p:nvSpPr>
          <p:spPr bwMode="auto">
            <a:xfrm>
              <a:off x="4119109"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42010" name="Text Box 26"/>
            <p:cNvSpPr txBox="1">
              <a:spLocks noChangeArrowheads="1"/>
            </p:cNvSpPr>
            <p:nvPr/>
          </p:nvSpPr>
          <p:spPr bwMode="auto">
            <a:xfrm>
              <a:off x="4768396"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42011" name="Text Box 27"/>
            <p:cNvSpPr txBox="1">
              <a:spLocks noChangeArrowheads="1"/>
            </p:cNvSpPr>
            <p:nvPr/>
          </p:nvSpPr>
          <p:spPr bwMode="auto">
            <a:xfrm>
              <a:off x="5414509" y="255763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0</a:t>
              </a:r>
            </a:p>
          </p:txBody>
        </p:sp>
        <p:sp>
          <p:nvSpPr>
            <p:cNvPr id="42012" name="Text Box 28"/>
            <p:cNvSpPr txBox="1">
              <a:spLocks noChangeArrowheads="1"/>
            </p:cNvSpPr>
            <p:nvPr/>
          </p:nvSpPr>
          <p:spPr bwMode="auto">
            <a:xfrm>
              <a:off x="6060621" y="255128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rPr>
                <a:t>1</a:t>
              </a:r>
            </a:p>
          </p:txBody>
        </p:sp>
        <p:sp>
          <p:nvSpPr>
            <p:cNvPr id="42014" name="Text Box 30"/>
            <p:cNvSpPr txBox="1">
              <a:spLocks noChangeArrowheads="1"/>
            </p:cNvSpPr>
            <p:nvPr/>
          </p:nvSpPr>
          <p:spPr bwMode="auto">
            <a:xfrm>
              <a:off x="6816271" y="255128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1</a:t>
              </a:r>
            </a:p>
          </p:txBody>
        </p:sp>
        <p:sp>
          <p:nvSpPr>
            <p:cNvPr id="42015" name="Text Box 31"/>
            <p:cNvSpPr txBox="1">
              <a:spLocks noChangeArrowheads="1"/>
            </p:cNvSpPr>
            <p:nvPr/>
          </p:nvSpPr>
          <p:spPr bwMode="auto">
            <a:xfrm>
              <a:off x="7462384" y="2551282"/>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00"/>
                  </a:solidFill>
                  <a:effectLst/>
                  <a:uLnTx/>
                  <a:uFillTx/>
                  <a:latin typeface="Times New Roman" panose="02020603050405020304" pitchFamily="18" charset="0"/>
                  <a:ea typeface="+mn-ea"/>
                  <a:cs typeface="Times New Roman" panose="02020603050405020304" pitchFamily="18" charset="0"/>
                </a:rPr>
                <a:t>1</a:t>
              </a:r>
            </a:p>
          </p:txBody>
        </p:sp>
        <p:sp>
          <p:nvSpPr>
            <p:cNvPr id="41991" name="Line 7"/>
            <p:cNvSpPr>
              <a:spLocks noChangeShapeType="1"/>
            </p:cNvSpPr>
            <p:nvPr/>
          </p:nvSpPr>
          <p:spPr bwMode="auto">
            <a:xfrm>
              <a:off x="5222421" y="2375069"/>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42020" name="Line 36"/>
            <p:cNvSpPr>
              <a:spLocks noChangeShapeType="1"/>
            </p:cNvSpPr>
            <p:nvPr/>
          </p:nvSpPr>
          <p:spPr bwMode="auto">
            <a:xfrm>
              <a:off x="749656" y="1785184"/>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23" name="Line 39"/>
            <p:cNvSpPr>
              <a:spLocks noChangeShapeType="1"/>
            </p:cNvSpPr>
            <p:nvPr/>
          </p:nvSpPr>
          <p:spPr bwMode="auto">
            <a:xfrm>
              <a:off x="3322211" y="1795041"/>
              <a:ext cx="415" cy="666085"/>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25" name="Line 41"/>
            <p:cNvSpPr>
              <a:spLocks noChangeShapeType="1"/>
            </p:cNvSpPr>
            <p:nvPr/>
          </p:nvSpPr>
          <p:spPr bwMode="auto">
            <a:xfrm>
              <a:off x="2631206" y="1771563"/>
              <a:ext cx="1" cy="699421"/>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26" name="Line 42"/>
            <p:cNvSpPr>
              <a:spLocks noChangeShapeType="1"/>
            </p:cNvSpPr>
            <p:nvPr/>
          </p:nvSpPr>
          <p:spPr bwMode="auto">
            <a:xfrm flipH="1">
              <a:off x="5917323" y="1783909"/>
              <a:ext cx="11488" cy="685746"/>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27" name="Line 43"/>
            <p:cNvSpPr>
              <a:spLocks noChangeShapeType="1"/>
            </p:cNvSpPr>
            <p:nvPr/>
          </p:nvSpPr>
          <p:spPr bwMode="auto">
            <a:xfrm>
              <a:off x="3926330" y="1785185"/>
              <a:ext cx="2278" cy="68447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29" name="Line 45"/>
            <p:cNvSpPr>
              <a:spLocks noChangeShapeType="1"/>
            </p:cNvSpPr>
            <p:nvPr/>
          </p:nvSpPr>
          <p:spPr bwMode="auto">
            <a:xfrm>
              <a:off x="4612821" y="2375069"/>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42031" name="Line 47"/>
            <p:cNvSpPr>
              <a:spLocks noChangeShapeType="1"/>
            </p:cNvSpPr>
            <p:nvPr/>
          </p:nvSpPr>
          <p:spPr bwMode="auto">
            <a:xfrm>
              <a:off x="7279821" y="1708984"/>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037" name="Line 53"/>
            <p:cNvSpPr>
              <a:spLocks noChangeShapeType="1"/>
            </p:cNvSpPr>
            <p:nvPr/>
          </p:nvSpPr>
          <p:spPr bwMode="auto">
            <a:xfrm>
              <a:off x="726621" y="2451269"/>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FFFF"/>
                </a:solidFill>
                <a:effectLst/>
                <a:uLnTx/>
                <a:uFillTx/>
                <a:latin typeface="Arial"/>
                <a:ea typeface="+mn-ea"/>
                <a:cs typeface="+mn-cs"/>
              </a:endParaRPr>
            </a:p>
          </p:txBody>
        </p:sp>
        <p:sp>
          <p:nvSpPr>
            <p:cNvPr id="42039" name="Line 55"/>
            <p:cNvSpPr>
              <a:spLocks noChangeShapeType="1"/>
            </p:cNvSpPr>
            <p:nvPr/>
          </p:nvSpPr>
          <p:spPr bwMode="auto">
            <a:xfrm>
              <a:off x="2631621" y="2451269"/>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42041" name="Line 57"/>
            <p:cNvSpPr>
              <a:spLocks noChangeShapeType="1"/>
            </p:cNvSpPr>
            <p:nvPr/>
          </p:nvSpPr>
          <p:spPr bwMode="auto">
            <a:xfrm>
              <a:off x="3927021" y="2451269"/>
              <a:ext cx="1981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42044" name="Line 60"/>
            <p:cNvSpPr>
              <a:spLocks noChangeShapeType="1"/>
            </p:cNvSpPr>
            <p:nvPr/>
          </p:nvSpPr>
          <p:spPr bwMode="auto">
            <a:xfrm>
              <a:off x="6517821" y="1785184"/>
              <a:ext cx="1447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Line 4"/>
            <p:cNvSpPr>
              <a:spLocks noChangeShapeType="1"/>
            </p:cNvSpPr>
            <p:nvPr/>
          </p:nvSpPr>
          <p:spPr bwMode="auto">
            <a:xfrm>
              <a:off x="2066017" y="1708984"/>
              <a:ext cx="0" cy="195263"/>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Line 51"/>
            <p:cNvSpPr>
              <a:spLocks noChangeShapeType="1"/>
            </p:cNvSpPr>
            <p:nvPr/>
          </p:nvSpPr>
          <p:spPr bwMode="auto">
            <a:xfrm>
              <a:off x="313417" y="1785184"/>
              <a:ext cx="4572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Line 54"/>
            <p:cNvSpPr>
              <a:spLocks noChangeShapeType="1"/>
            </p:cNvSpPr>
            <p:nvPr/>
          </p:nvSpPr>
          <p:spPr bwMode="auto">
            <a:xfrm>
              <a:off x="1341637" y="1785184"/>
              <a:ext cx="12954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Line 56"/>
            <p:cNvSpPr>
              <a:spLocks noChangeShapeType="1"/>
            </p:cNvSpPr>
            <p:nvPr/>
          </p:nvSpPr>
          <p:spPr bwMode="auto">
            <a:xfrm>
              <a:off x="3306309" y="1785184"/>
              <a:ext cx="6096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Line 58"/>
            <p:cNvSpPr>
              <a:spLocks noChangeShapeType="1"/>
            </p:cNvSpPr>
            <p:nvPr/>
          </p:nvSpPr>
          <p:spPr bwMode="auto">
            <a:xfrm>
              <a:off x="5908221" y="1784546"/>
              <a:ext cx="685800" cy="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Line 36"/>
            <p:cNvSpPr>
              <a:spLocks noChangeShapeType="1"/>
            </p:cNvSpPr>
            <p:nvPr/>
          </p:nvSpPr>
          <p:spPr bwMode="auto">
            <a:xfrm>
              <a:off x="1356176" y="1785184"/>
              <a:ext cx="0" cy="685800"/>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Line 59"/>
            <p:cNvSpPr>
              <a:spLocks noChangeShapeType="1"/>
            </p:cNvSpPr>
            <p:nvPr/>
          </p:nvSpPr>
          <p:spPr bwMode="auto">
            <a:xfrm>
              <a:off x="6594021" y="1708975"/>
              <a:ext cx="0" cy="182572"/>
            </a:xfrm>
            <a:prstGeom prst="line">
              <a:avLst/>
            </a:prstGeom>
            <a:noFill/>
            <a:ln w="38100">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5" name="Rectangle 104"/>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201727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89916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There are five parameters must be configured correctly to establish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a basic serial connection. </a:t>
            </a:r>
          </a:p>
        </p:txBody>
      </p:sp>
      <p:sp>
        <p:nvSpPr>
          <p:cNvPr id="3" name="Rectangle 2"/>
          <p:cNvSpPr/>
          <p:nvPr/>
        </p:nvSpPr>
        <p:spPr>
          <a:xfrm>
            <a:off x="182880" y="1295400"/>
            <a:ext cx="8656320" cy="5663089"/>
          </a:xfrm>
          <a:prstGeom prst="rect">
            <a:avLst/>
          </a:prstGeom>
        </p:spPr>
        <p:txBody>
          <a:bodyPr wrap="squar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Baud rate: </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Baud rate is the number of symbols or modulations per second. Basically, the 		baud  rate indicates how many times the lines can change state (high or low) per 	second.</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Number of data bits: </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The number of data bits transmitted is typically between 5 and 8, </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the most common since an ASCII character is 7 bits for the standard set and 8 bits 	for the extended.</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Parity: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The parity can be even, odd.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Stop bits: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The number of stop bits is most commonly configurable to either one or two</a:t>
            </a:r>
          </a:p>
          <a:p>
            <a:pPr marL="0" marR="0" lvl="0" indent="0" algn="l" defTabSz="914400" rtl="0" eaLnBrk="1" fontAlgn="auto" latinLnBrk="0" hangingPunct="1">
              <a:lnSpc>
                <a:spcPts val="2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FFFF00"/>
                </a:solidFill>
                <a:effectLst/>
                <a:uLnTx/>
                <a:uFillTx/>
                <a:latin typeface="Times New Roman" panose="02020603050405020304" pitchFamily="18" charset="0"/>
                <a:ea typeface="+mn-ea"/>
                <a:cs typeface="Times New Roman" panose="02020603050405020304" pitchFamily="18" charset="0"/>
              </a:rPr>
              <a:t>Endianess</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send the data in either LSB or MSB. Serial communication of ASCII characters is 	almost always LSB.</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43193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525"/>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Title 1"/>
          <p:cNvSpPr>
            <a:spLocks noGrp="1"/>
          </p:cNvSpPr>
          <p:nvPr>
            <p:ph type="title"/>
          </p:nvPr>
        </p:nvSpPr>
        <p:spPr>
          <a:xfrm>
            <a:off x="628649" y="262949"/>
            <a:ext cx="7886700" cy="480131"/>
          </a:xfrm>
          <a:noFill/>
        </p:spPr>
        <p:txBody>
          <a:bodyPr wrap="square" rtlCol="0">
            <a:spAutoFit/>
          </a:bodyPr>
          <a:lstStyle/>
          <a:p>
            <a:pPr algn="ctr" defTabSz="914400">
              <a:spcAft>
                <a:spcPts val="600"/>
              </a:spcAft>
            </a:pPr>
            <a:r>
              <a:rPr lang="en-US" sz="2800" b="1" dirty="0" err="1">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eUSCI</a:t>
            </a:r>
            <a:r>
              <a:rPr lang="en-US" sz="2800" b="1" dirty="0">
                <a:solidFill>
                  <a:srgbClr val="FF66FF"/>
                </a:solidFill>
                <a:effectLst>
                  <a:outerShdw blurRad="38100" dist="38100" dir="2700000" algn="tl">
                    <a:srgbClr val="000000">
                      <a:alpha val="43137"/>
                    </a:srgbClr>
                  </a:outerShdw>
                </a:effectLst>
                <a:latin typeface="Algerian" panose="04020705040A02060702" pitchFamily="82" charset="0"/>
                <a:ea typeface="+mn-ea"/>
                <a:cs typeface="Times New Roman" panose="02020603050405020304" pitchFamily="18" charset="0"/>
              </a:rPr>
              <a:t> Registers</a:t>
            </a:r>
          </a:p>
        </p:txBody>
      </p:sp>
      <p:graphicFrame>
        <p:nvGraphicFramePr>
          <p:cNvPr id="5" name="Content Placeholder 4"/>
          <p:cNvGraphicFramePr>
            <a:graphicFrameLocks noGrp="1"/>
          </p:cNvGraphicFramePr>
          <p:nvPr>
            <p:ph idx="1"/>
          </p:nvPr>
        </p:nvGraphicFramePr>
        <p:xfrm>
          <a:off x="338137" y="1143000"/>
          <a:ext cx="8467725" cy="2901950"/>
        </p:xfrm>
        <a:graphic>
          <a:graphicData uri="http://schemas.openxmlformats.org/drawingml/2006/table">
            <a:tbl>
              <a:tblPr firstRow="1" firstCol="1" bandRow="1">
                <a:effectLst>
                  <a:innerShdw blurRad="114300">
                    <a:prstClr val="black"/>
                  </a:innerShdw>
                </a:effectLst>
                <a:tableStyleId>{5C22544A-7EE6-4342-B048-85BDC9FD1C3A}</a:tableStyleId>
              </a:tblPr>
              <a:tblGrid>
                <a:gridCol w="6334125">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262890">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Register Name</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Register Function</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91440">
                <a:tc>
                  <a:txBody>
                    <a:bodyPr/>
                    <a:lstStyle/>
                    <a:p>
                      <a:pPr marL="0" marR="0">
                        <a:lnSpc>
                          <a:spcPct val="115000"/>
                        </a:lnSpc>
                        <a:spcBef>
                          <a:spcPts val="0"/>
                        </a:spcBef>
                        <a:spcAft>
                          <a:spcPts val="0"/>
                        </a:spcAft>
                      </a:pPr>
                      <a:r>
                        <a:rPr lang="en-US" sz="1800" dirty="0">
                          <a:solidFill>
                            <a:srgbClr val="02FE0E"/>
                          </a:solidFill>
                          <a:effectLst/>
                          <a:latin typeface="Times New Roman" panose="02020603050405020304" pitchFamily="18" charset="0"/>
                          <a:cs typeface="Times New Roman" panose="02020603050405020304" pitchFamily="18" charset="0"/>
                        </a:rPr>
                        <a:t>UCAxCTLW0     </a:t>
                      </a:r>
                      <a:r>
                        <a:rPr lang="en-US" sz="1800" baseline="0" dirty="0">
                          <a:solidFill>
                            <a:srgbClr val="02FE0E"/>
                          </a:solidFill>
                          <a:effectLst/>
                          <a:latin typeface="Times New Roman" panose="02020603050405020304" pitchFamily="18" charset="0"/>
                          <a:cs typeface="Times New Roman" panose="02020603050405020304" pitchFamily="18" charset="0"/>
                        </a:rPr>
                        <a:t> </a:t>
                      </a:r>
                      <a:r>
                        <a:rPr lang="en-US" sz="1800" dirty="0">
                          <a:solidFill>
                            <a:srgbClr val="02FE0E"/>
                          </a:solidFill>
                          <a:effectLst/>
                          <a:latin typeface="Times New Roman" panose="02020603050405020304" pitchFamily="18" charset="0"/>
                          <a:cs typeface="Times New Roman" panose="02020603050405020304" pitchFamily="18" charset="0"/>
                        </a:rPr>
                        <a:t>(</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Control Word 0)</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Control 0</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1440">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lang="en-US" sz="1800" b="1" kern="1200" dirty="0" err="1">
                          <a:solidFill>
                            <a:srgbClr val="02FE0E"/>
                          </a:solidFill>
                          <a:effectLst/>
                          <a:latin typeface="Times New Roman" panose="02020603050405020304" pitchFamily="18" charset="0"/>
                          <a:ea typeface="+mn-ea"/>
                          <a:cs typeface="Times New Roman" panose="02020603050405020304" pitchFamily="18" charset="0"/>
                        </a:rPr>
                        <a:t>UCAxMCTLW</a:t>
                      </a:r>
                      <a:r>
                        <a:rPr lang="en-US" sz="1800" b="1" kern="1200" dirty="0">
                          <a:solidFill>
                            <a:srgbClr val="02FE0E"/>
                          </a:solidFill>
                          <a:effectLst/>
                          <a:latin typeface="Times New Roman" panose="02020603050405020304" pitchFamily="18" charset="0"/>
                          <a:ea typeface="+mn-ea"/>
                          <a:cs typeface="Times New Roman" panose="02020603050405020304" pitchFamily="18" charset="0"/>
                        </a:rPr>
                        <a:t>    (</a:t>
                      </a:r>
                      <a:r>
                        <a:rPr lang="en-US" sz="1800" b="1" kern="1200" dirty="0" err="1">
                          <a:solidFill>
                            <a:srgbClr val="02FE0E"/>
                          </a:solidFill>
                          <a:effectLst/>
                          <a:latin typeface="Times New Roman" panose="02020603050405020304" pitchFamily="18" charset="0"/>
                          <a:ea typeface="+mn-ea"/>
                          <a:cs typeface="Times New Roman" panose="02020603050405020304" pitchFamily="18" charset="0"/>
                        </a:rPr>
                        <a:t>UCAx</a:t>
                      </a:r>
                      <a:r>
                        <a:rPr lang="en-US" sz="1800" b="1" kern="1200" baseline="0" dirty="0">
                          <a:solidFill>
                            <a:srgbClr val="02FE0E"/>
                          </a:solidFill>
                          <a:effectLst/>
                          <a:latin typeface="Times New Roman" panose="02020603050405020304" pitchFamily="18" charset="0"/>
                          <a:ea typeface="+mn-ea"/>
                          <a:cs typeface="Times New Roman" panose="02020603050405020304" pitchFamily="18" charset="0"/>
                        </a:rPr>
                        <a:t> </a:t>
                      </a:r>
                      <a:r>
                        <a:rPr lang="en-US" sz="1800" b="1" kern="1200" dirty="0">
                          <a:solidFill>
                            <a:srgbClr val="02FE0E"/>
                          </a:solidFill>
                          <a:effectLst/>
                          <a:latin typeface="Times New Roman" panose="02020603050405020304" pitchFamily="18" charset="0"/>
                          <a:ea typeface="+mn-ea"/>
                          <a:cs typeface="Times New Roman" panose="02020603050405020304" pitchFamily="18" charset="0"/>
                        </a:rPr>
                        <a:t>Modulation Control Word Register</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kern="1200" dirty="0">
                          <a:solidFill>
                            <a:srgbClr val="00FFFF"/>
                          </a:solidFill>
                          <a:effectLst/>
                          <a:latin typeface="Times New Roman" panose="02020603050405020304" pitchFamily="18" charset="0"/>
                          <a:ea typeface="+mn-ea"/>
                          <a:cs typeface="Times New Roman" panose="02020603050405020304" pitchFamily="18" charset="0"/>
                        </a:rPr>
                        <a:t>Modulation</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UCAxBRW</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Baud Rate Control Word)</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Baud Rate</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UCAxSTATW</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Status)</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Status </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UCAxRXBUF</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Receive Buffer)</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Receive Register</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UCAxTXBUF</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Transmit Buffer)</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Transmit Register</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UCAxIE</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Interrupt Enable)</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Interrupt Enable</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UCAxIFG</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Interrupt Flag)</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Interrupt Flags</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91440">
                <a:tc>
                  <a:txBody>
                    <a:bodyPr/>
                    <a:lstStyle/>
                    <a:p>
                      <a:pPr marL="0" marR="0">
                        <a:lnSpc>
                          <a:spcPct val="115000"/>
                        </a:lnSpc>
                        <a:spcBef>
                          <a:spcPts val="0"/>
                        </a:spcBef>
                        <a:spcAft>
                          <a:spcPts val="0"/>
                        </a:spcAft>
                      </a:pPr>
                      <a:r>
                        <a:rPr lang="en-US" sz="1800" dirty="0" err="1">
                          <a:solidFill>
                            <a:srgbClr val="02FE0E"/>
                          </a:solidFill>
                          <a:effectLst/>
                          <a:latin typeface="Times New Roman" panose="02020603050405020304" pitchFamily="18" charset="0"/>
                          <a:cs typeface="Times New Roman" panose="02020603050405020304" pitchFamily="18" charset="0"/>
                        </a:rPr>
                        <a:t>UCAxIV</a:t>
                      </a:r>
                      <a:r>
                        <a:rPr lang="en-US" sz="1800" dirty="0">
                          <a:solidFill>
                            <a:srgbClr val="02FE0E"/>
                          </a:solidFill>
                          <a:effectLst/>
                          <a:latin typeface="Times New Roman" panose="02020603050405020304" pitchFamily="18" charset="0"/>
                          <a:cs typeface="Times New Roman" panose="02020603050405020304" pitchFamily="18" charset="0"/>
                        </a:rPr>
                        <a:t>               (</a:t>
                      </a:r>
                      <a:r>
                        <a:rPr lang="en-US" sz="1800" dirty="0" err="1">
                          <a:solidFill>
                            <a:srgbClr val="02FE0E"/>
                          </a:solidFill>
                          <a:effectLst/>
                          <a:latin typeface="Times New Roman" panose="02020603050405020304" pitchFamily="18" charset="0"/>
                          <a:cs typeface="Times New Roman" panose="02020603050405020304" pitchFamily="18" charset="0"/>
                        </a:rPr>
                        <a:t>UCAx</a:t>
                      </a:r>
                      <a:r>
                        <a:rPr lang="en-US" sz="1800" dirty="0">
                          <a:solidFill>
                            <a:srgbClr val="02FE0E"/>
                          </a:solidFill>
                          <a:effectLst/>
                          <a:latin typeface="Times New Roman" panose="02020603050405020304" pitchFamily="18" charset="0"/>
                          <a:cs typeface="Times New Roman" panose="02020603050405020304" pitchFamily="18" charset="0"/>
                        </a:rPr>
                        <a:t> Interrupt Vector)</a:t>
                      </a:r>
                      <a:endParaRPr lang="en-US" sz="1800" dirty="0">
                        <a:solidFill>
                          <a:srgbClr val="02FE0E"/>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800" b="1" dirty="0">
                          <a:solidFill>
                            <a:srgbClr val="00FFFF"/>
                          </a:solidFill>
                          <a:effectLst/>
                          <a:latin typeface="Times New Roman" panose="02020603050405020304" pitchFamily="18" charset="0"/>
                          <a:cs typeface="Times New Roman" panose="02020603050405020304" pitchFamily="18" charset="0"/>
                        </a:rPr>
                        <a:t>Interrupt Vector</a:t>
                      </a:r>
                      <a:endParaRPr lang="en-US" sz="1800" b="1" dirty="0">
                        <a:solidFill>
                          <a:srgbClr val="00FFFF"/>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
        <p:nvSpPr>
          <p:cNvPr id="7" name="Rectangle 6"/>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3" name="Rectangle 2"/>
          <p:cNvSpPr/>
          <p:nvPr/>
        </p:nvSpPr>
        <p:spPr>
          <a:xfrm>
            <a:off x="2133600" y="5222022"/>
            <a:ext cx="467201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EUSCI_A0-&gt;CTLW0       =	</a:t>
            </a:r>
            <a:r>
              <a:rPr kumimoji="0" lang="en-US" sz="1800" b="0"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 UCAxCTLW0</a:t>
            </a:r>
            <a:r>
              <a:rPr kumimoji="0" lang="en-US" sz="18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EUSCI_A0-&gt;BRW 	     =	</a:t>
            </a:r>
            <a:r>
              <a:rPr kumimoji="0" lang="en-US" sz="1800" b="0"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srgbClr val="02FE0E"/>
                </a:solidFill>
                <a:effectLst/>
                <a:uLnTx/>
                <a:uFillTx/>
                <a:latin typeface="Times New Roman" panose="02020603050405020304" pitchFamily="18" charset="0"/>
                <a:ea typeface="+mn-ea"/>
                <a:cs typeface="Times New Roman" panose="02020603050405020304" pitchFamily="18" charset="0"/>
              </a:rPr>
              <a:t>UCAxBRW</a:t>
            </a:r>
            <a:r>
              <a:rPr kumimoji="0" lang="en-US" sz="1800" b="0"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 </a:t>
            </a:r>
            <a:endParaRPr kumimoji="0" lang="en-US" sz="1800" b="1" i="1" u="sng"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EUSCI_A0-&gt;MCTLW     = 	</a:t>
            </a:r>
            <a:r>
              <a:rPr kumimoji="0" lang="en-US" sz="18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err="1">
                <a:ln>
                  <a:noFill/>
                </a:ln>
                <a:solidFill>
                  <a:srgbClr val="02FE0E"/>
                </a:solidFill>
                <a:effectLst/>
                <a:uLnTx/>
                <a:uFillTx/>
                <a:latin typeface="Times New Roman" panose="02020603050405020304" pitchFamily="18" charset="0"/>
                <a:ea typeface="+mn-ea"/>
                <a:cs typeface="Times New Roman" panose="02020603050405020304" pitchFamily="18" charset="0"/>
              </a:rPr>
              <a:t>UCAxMCTLW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990600" y="4895969"/>
            <a:ext cx="29418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Examples using ARM syntax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76200" y="-68282"/>
            <a:ext cx="89915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FF33CC"/>
                </a:solidFill>
                <a:effectLst/>
                <a:uLnTx/>
                <a:uFillTx/>
                <a:latin typeface="Times New Roman" panose="02020603050405020304" pitchFamily="18" charset="0"/>
                <a:ea typeface="+mn-ea"/>
                <a:cs typeface="Times New Roman" panose="02020603050405020304" pitchFamily="18" charset="0"/>
              </a:rPr>
              <a:t>eUSCI</a:t>
            </a:r>
            <a:r>
              <a:rPr kumimoji="0" 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In Universal Asynchronous Receive/Transmit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33CC"/>
                </a:solidFill>
                <a:effectLst/>
                <a:uLnTx/>
                <a:uFillTx/>
                <a:latin typeface="Times New Roman" panose="02020603050405020304" pitchFamily="18" charset="0"/>
                <a:ea typeface="+mn-ea"/>
                <a:cs typeface="Times New Roman" panose="02020603050405020304" pitchFamily="18" charset="0"/>
              </a:rPr>
              <a:t> (UART) mode</a:t>
            </a:r>
          </a:p>
        </p:txBody>
      </p:sp>
      <p:pic>
        <p:nvPicPr>
          <p:cNvPr id="6" name="Picture 5"/>
          <p:cNvPicPr>
            <a:picLocks noChangeAspect="1"/>
          </p:cNvPicPr>
          <p:nvPr/>
        </p:nvPicPr>
        <p:blipFill>
          <a:blip r:embed="rId2"/>
          <a:stretch>
            <a:fillRect/>
          </a:stretch>
        </p:blipFill>
        <p:spPr>
          <a:xfrm>
            <a:off x="1676401" y="900094"/>
            <a:ext cx="5867400" cy="1673449"/>
          </a:xfrm>
          <a:prstGeom prst="rect">
            <a:avLst/>
          </a:prstGeom>
        </p:spPr>
      </p:pic>
      <p:pic>
        <p:nvPicPr>
          <p:cNvPr id="8" name="Picture 7"/>
          <p:cNvPicPr>
            <a:picLocks noChangeAspect="1"/>
          </p:cNvPicPr>
          <p:nvPr/>
        </p:nvPicPr>
        <p:blipFill>
          <a:blip r:embed="rId3"/>
          <a:stretch>
            <a:fillRect/>
          </a:stretch>
        </p:blipFill>
        <p:spPr>
          <a:xfrm>
            <a:off x="1689363" y="2724917"/>
            <a:ext cx="5841476" cy="1712157"/>
          </a:xfrm>
          <a:prstGeom prst="rect">
            <a:avLst/>
          </a:prstGeom>
        </p:spPr>
      </p:pic>
      <p:sp>
        <p:nvSpPr>
          <p:cNvPr id="2" name="Rectangle 1"/>
          <p:cNvSpPr/>
          <p:nvPr/>
        </p:nvSpPr>
        <p:spPr>
          <a:xfrm>
            <a:off x="52633" y="6329585"/>
            <a:ext cx="79248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33CC"/>
                </a:solidFill>
                <a:effectLst/>
                <a:uLnTx/>
                <a:uFillTx/>
                <a:latin typeface="Calibri" panose="020F0502020204030204"/>
                <a:ea typeface="+mn-ea"/>
                <a:cs typeface="+mn-cs"/>
              </a:rPr>
              <a:t>See </a:t>
            </a:r>
            <a:r>
              <a:rPr kumimoji="0" lang="en-US" sz="1200" b="0" i="0" u="none" strike="noStrike" kern="1200" cap="none" spc="0" normalizeH="0" baseline="0" noProof="0" dirty="0">
                <a:ln>
                  <a:noFill/>
                </a:ln>
                <a:solidFill>
                  <a:srgbClr val="FF33CC"/>
                </a:solidFill>
                <a:effectLst/>
                <a:uLnTx/>
                <a:uFillTx/>
                <a:latin typeface="Calibri" panose="020F0502020204030204"/>
                <a:ea typeface="+mn-ea"/>
                <a:cs typeface="+mn-cs"/>
                <a:hlinkClick r:id="rId4"/>
              </a:rPr>
              <a:t>http://users.ece.utexas.edu/~valvano/Volume1/E-Book/C11_SerialInterface.htm</a:t>
            </a:r>
            <a:endParaRPr kumimoji="0" lang="en-US" sz="1200" b="0" i="0" u="none" strike="noStrike" kern="1200" cap="none" spc="0" normalizeH="0" baseline="0" noProof="0" dirty="0">
              <a:ln>
                <a:noFill/>
              </a:ln>
              <a:solidFill>
                <a:srgbClr val="FF33CC"/>
              </a:solidFill>
              <a:effectLst/>
              <a:uLnTx/>
              <a:uFillTx/>
              <a:latin typeface="Calibri" panose="020F0502020204030204"/>
              <a:ea typeface="+mn-ea"/>
              <a:cs typeface="+mn-cs"/>
            </a:endParaRPr>
          </a:p>
        </p:txBody>
      </p:sp>
      <p:sp>
        <p:nvSpPr>
          <p:cNvPr id="9" name="Rectangle 8"/>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20482" name="Picture 2" descr="Image result for http icon">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826991"/>
            <a:ext cx="1443308" cy="1443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1683864" y="4434814"/>
            <a:ext cx="5846975" cy="1725790"/>
          </a:xfrm>
          <a:prstGeom prst="rect">
            <a:avLst/>
          </a:prstGeom>
        </p:spPr>
      </p:pic>
      <p:sp>
        <p:nvSpPr>
          <p:cNvPr id="11" name="TextBox 10"/>
          <p:cNvSpPr txBox="1"/>
          <p:nvPr/>
        </p:nvSpPr>
        <p:spPr>
          <a:xfrm>
            <a:off x="7467600" y="5321765"/>
            <a:ext cx="15590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Calibri" panose="020F0502020204030204"/>
                <a:ea typeface="+mn-ea"/>
                <a:cs typeface="+mn-cs"/>
              </a:rPr>
              <a:t>This must be high for two cycles</a:t>
            </a:r>
          </a:p>
        </p:txBody>
      </p:sp>
      <p:cxnSp>
        <p:nvCxnSpPr>
          <p:cNvPr id="12" name="Straight Arrow Connector 11"/>
          <p:cNvCxnSpPr/>
          <p:nvPr/>
        </p:nvCxnSpPr>
        <p:spPr>
          <a:xfrm flipH="1" flipV="1">
            <a:off x="5585603" y="5257046"/>
            <a:ext cx="1958198" cy="38175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38058" y="1634854"/>
            <a:ext cx="131959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Interactive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mn-ea"/>
                <a:cs typeface="+mn-cs"/>
              </a:rPr>
              <a:t>Tool 11.4</a:t>
            </a:r>
            <a:endPar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20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445532"/>
            <a:ext cx="8114826" cy="1447800"/>
          </a:xfrm>
          <a:prstGeom prst="rect">
            <a:avLst/>
          </a:prstGeom>
        </p:spPr>
      </p:pic>
      <p:sp>
        <p:nvSpPr>
          <p:cNvPr id="3" name="Rectangle 2"/>
          <p:cNvSpPr/>
          <p:nvPr/>
        </p:nvSpPr>
        <p:spPr>
          <a:xfrm>
            <a:off x="152400" y="76200"/>
            <a:ext cx="90678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UCAxCTLW0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Register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eUSCI_Ax Control Word Register 0</a:t>
            </a:r>
          </a:p>
        </p:txBody>
      </p:sp>
      <p:pic>
        <p:nvPicPr>
          <p:cNvPr id="4" name="Picture 3"/>
          <p:cNvPicPr>
            <a:picLocks noChangeAspect="1"/>
          </p:cNvPicPr>
          <p:nvPr/>
        </p:nvPicPr>
        <p:blipFill>
          <a:blip r:embed="rId3"/>
          <a:stretch>
            <a:fillRect/>
          </a:stretch>
        </p:blipFill>
        <p:spPr>
          <a:xfrm>
            <a:off x="1171663" y="3886200"/>
            <a:ext cx="6838300" cy="2804586"/>
          </a:xfrm>
          <a:prstGeom prst="rect">
            <a:avLst/>
          </a:prstGeom>
        </p:spPr>
      </p:pic>
      <p:pic>
        <p:nvPicPr>
          <p:cNvPr id="5" name="Picture 4"/>
          <p:cNvPicPr>
            <a:picLocks noChangeAspect="1"/>
          </p:cNvPicPr>
          <p:nvPr/>
        </p:nvPicPr>
        <p:blipFill>
          <a:blip r:embed="rId4"/>
          <a:stretch>
            <a:fillRect/>
          </a:stretch>
        </p:blipFill>
        <p:spPr>
          <a:xfrm>
            <a:off x="1171663" y="2007711"/>
            <a:ext cx="6838300" cy="1878489"/>
          </a:xfrm>
          <a:prstGeom prst="rect">
            <a:avLst/>
          </a:prstGeom>
        </p:spPr>
      </p:pic>
      <p:sp>
        <p:nvSpPr>
          <p:cNvPr id="7" name="Rectangle 6"/>
          <p:cNvSpPr>
            <a:spLocks noChangeArrowheads="1"/>
          </p:cNvSpPr>
          <p:nvPr/>
        </p:nvSpPr>
        <p:spPr bwMode="auto">
          <a:xfrm>
            <a:off x="1146263" y="6172200"/>
            <a:ext cx="6863700" cy="530016"/>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Rectangle 7"/>
          <p:cNvSpPr>
            <a:spLocks noChangeArrowheads="1"/>
          </p:cNvSpPr>
          <p:nvPr/>
        </p:nvSpPr>
        <p:spPr bwMode="auto">
          <a:xfrm>
            <a:off x="3981213" y="6489700"/>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1146263" y="2031096"/>
            <a:ext cx="6863700" cy="788303"/>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Rectangle 9"/>
          <p:cNvSpPr>
            <a:spLocks noChangeArrowheads="1"/>
          </p:cNvSpPr>
          <p:nvPr/>
        </p:nvSpPr>
        <p:spPr bwMode="auto">
          <a:xfrm>
            <a:off x="3981213" y="2651760"/>
            <a:ext cx="82296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Rectangle 10"/>
          <p:cNvSpPr>
            <a:spLocks noChangeArrowheads="1"/>
          </p:cNvSpPr>
          <p:nvPr/>
        </p:nvSpPr>
        <p:spPr bwMode="auto">
          <a:xfrm>
            <a:off x="3996454" y="4065155"/>
            <a:ext cx="283464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Rectangle 11"/>
          <p:cNvSpPr>
            <a:spLocks noChangeArrowheads="1"/>
          </p:cNvSpPr>
          <p:nvPr/>
        </p:nvSpPr>
        <p:spPr bwMode="auto">
          <a:xfrm>
            <a:off x="3981213" y="4937760"/>
            <a:ext cx="283464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2"/>
          <p:cNvSpPr>
            <a:spLocks noChangeArrowheads="1"/>
          </p:cNvSpPr>
          <p:nvPr/>
        </p:nvSpPr>
        <p:spPr bwMode="auto">
          <a:xfrm>
            <a:off x="3996454" y="5810365"/>
            <a:ext cx="283464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860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887" y="685046"/>
            <a:ext cx="8114826" cy="1447800"/>
          </a:xfrm>
          <a:prstGeom prst="rect">
            <a:avLst/>
          </a:prstGeom>
        </p:spPr>
      </p:pic>
      <p:sp>
        <p:nvSpPr>
          <p:cNvPr id="3" name="Rectangle 2"/>
          <p:cNvSpPr/>
          <p:nvPr/>
        </p:nvSpPr>
        <p:spPr>
          <a:xfrm>
            <a:off x="152400" y="76200"/>
            <a:ext cx="90678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UCAxCTLW0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Register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eUSCI_Ax Control Word Register 0</a:t>
            </a:r>
          </a:p>
        </p:txBody>
      </p:sp>
      <p:pic>
        <p:nvPicPr>
          <p:cNvPr id="6" name="Picture 5"/>
          <p:cNvPicPr>
            <a:picLocks noChangeAspect="1"/>
          </p:cNvPicPr>
          <p:nvPr/>
        </p:nvPicPr>
        <p:blipFill>
          <a:blip r:embed="rId3"/>
          <a:stretch>
            <a:fillRect/>
          </a:stretch>
        </p:blipFill>
        <p:spPr>
          <a:xfrm>
            <a:off x="1143000" y="2362200"/>
            <a:ext cx="6781800" cy="4410209"/>
          </a:xfrm>
          <a:prstGeom prst="rect">
            <a:avLst/>
          </a:prstGeom>
        </p:spPr>
      </p:pic>
      <p:sp>
        <p:nvSpPr>
          <p:cNvPr id="8" name="Rectangle 7"/>
          <p:cNvSpPr>
            <a:spLocks noChangeArrowheads="1"/>
          </p:cNvSpPr>
          <p:nvPr/>
        </p:nvSpPr>
        <p:spPr bwMode="auto">
          <a:xfrm>
            <a:off x="1102050" y="6223536"/>
            <a:ext cx="6863700" cy="530016"/>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3962400" y="3969643"/>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Rectangle 9"/>
          <p:cNvSpPr>
            <a:spLocks noChangeArrowheads="1"/>
          </p:cNvSpPr>
          <p:nvPr/>
        </p:nvSpPr>
        <p:spPr bwMode="auto">
          <a:xfrm>
            <a:off x="3941064" y="4470170"/>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Rectangle 10"/>
          <p:cNvSpPr>
            <a:spLocks noChangeArrowheads="1"/>
          </p:cNvSpPr>
          <p:nvPr/>
        </p:nvSpPr>
        <p:spPr bwMode="auto">
          <a:xfrm>
            <a:off x="3930904" y="5145351"/>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Rectangle 11"/>
          <p:cNvSpPr>
            <a:spLocks noChangeArrowheads="1"/>
          </p:cNvSpPr>
          <p:nvPr/>
        </p:nvSpPr>
        <p:spPr bwMode="auto">
          <a:xfrm>
            <a:off x="3941064" y="2865544"/>
            <a:ext cx="3983736" cy="41105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2"/>
          <p:cNvSpPr>
            <a:spLocks noChangeArrowheads="1"/>
          </p:cNvSpPr>
          <p:nvPr/>
        </p:nvSpPr>
        <p:spPr bwMode="auto">
          <a:xfrm>
            <a:off x="3941064" y="3603030"/>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Rectangle 13"/>
          <p:cNvSpPr>
            <a:spLocks noChangeArrowheads="1"/>
          </p:cNvSpPr>
          <p:nvPr/>
        </p:nvSpPr>
        <p:spPr bwMode="auto">
          <a:xfrm>
            <a:off x="3941064" y="5620609"/>
            <a:ext cx="2560320" cy="182880"/>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337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5340" y="808234"/>
            <a:ext cx="7513320" cy="1343441"/>
          </a:xfrm>
          <a:prstGeom prst="rect">
            <a:avLst/>
          </a:prstGeom>
        </p:spPr>
      </p:pic>
      <p:sp>
        <p:nvSpPr>
          <p:cNvPr id="7" name="Rectangle 6"/>
          <p:cNvSpPr/>
          <p:nvPr/>
        </p:nvSpPr>
        <p:spPr>
          <a:xfrm>
            <a:off x="0" y="6611779"/>
            <a:ext cx="9144000" cy="253916"/>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8" name="Rectangle 7"/>
          <p:cNvSpPr/>
          <p:nvPr/>
        </p:nvSpPr>
        <p:spPr>
          <a:xfrm>
            <a:off x="2971800" y="76200"/>
            <a:ext cx="334899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rPr>
              <a:t>EUSCI_A0-&gt;MCTLW </a:t>
            </a:r>
            <a:endParaRPr kumimoji="0" lang="en-US" sz="2800" b="0" i="0" u="none" strike="noStrike" kern="1200" cap="none" spc="0" normalizeH="0" baseline="0" noProof="0" dirty="0">
              <a:ln>
                <a:noFill/>
              </a:ln>
              <a:solidFill>
                <a:srgbClr val="00FF00"/>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830580" y="2360489"/>
            <a:ext cx="7513320" cy="1774751"/>
          </a:xfrm>
          <a:prstGeom prst="rect">
            <a:avLst/>
          </a:prstGeom>
        </p:spPr>
      </p:pic>
    </p:spTree>
    <p:extLst>
      <p:ext uri="{BB962C8B-B14F-4D97-AF65-F5344CB8AC3E}">
        <p14:creationId xmlns:p14="http://schemas.microsoft.com/office/powerpoint/2010/main" val="41643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 y="2820887"/>
            <a:ext cx="9144000" cy="3681649"/>
          </a:xfrm>
          <a:prstGeom prst="rect">
            <a:avLst/>
          </a:prstGeom>
        </p:spPr>
        <p:txBody>
          <a:bodyPr wrap="square">
            <a:spAutoFit/>
          </a:bodyPr>
          <a:lstStyle/>
          <a:p>
            <a:pPr marL="60325"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Baud-rate settings quick set up</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To calculate the correct settings for the baud-rate generation, perform these steps:</a:t>
            </a: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1.   Calculate          </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 = </a:t>
            </a: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a:t>
            </a:r>
            <a:r>
              <a:rPr kumimoji="0" lang="en-US" sz="1100" b="1" i="1"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BRCLK</a:t>
            </a:r>
            <a:r>
              <a:rPr kumimoji="0" lang="en-US" sz="11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baud rate    </a:t>
            </a: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if N &gt; 16       </a:t>
            </a: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continue with step3, otherwise step2</a:t>
            </a: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2.   OS16 = 0	</a:t>
            </a:r>
            <a:r>
              <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UCBRx  = INT(N)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1"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continue with step 4</a:t>
            </a: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396875" marR="0" lvl="0" indent="-396875"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3.   OS16 = 1 	</a:t>
            </a:r>
            <a:r>
              <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UCBRx   = INT (N/16), </a:t>
            </a:r>
          </a:p>
          <a:p>
            <a:pPr marL="1371600" marR="0" lvl="0" indent="45720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UCBRFx = INT ([(N/16) – INT (N/16)] × 16)</a:t>
            </a:r>
          </a:p>
          <a:p>
            <a:pPr marL="342900" marR="0" lvl="0" indent="-342900" algn="l" defTabSz="914400" rtl="0" eaLnBrk="1" fontAlgn="auto" latinLnBrk="0" hangingPunct="1">
              <a:lnSpc>
                <a:spcPct val="107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UCBRSx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can be found by looking up the fractional part of </a:t>
            </a:r>
          </a:p>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 = N - INT (N</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1"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Table 22-4</a:t>
            </a:r>
          </a:p>
          <a:p>
            <a:pPr marL="457200" marR="0" lvl="0" indent="0" algn="ctr" defTabSz="914400" rtl="0" eaLnBrk="1" fontAlgn="auto" latinLnBrk="0" hangingPunct="1">
              <a:lnSpc>
                <a:spcPct val="107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5.    If OS16 = 0 was chosen, a detailed error calculation is recommended to be performed</a:t>
            </a: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259080" y="1966172"/>
            <a:ext cx="8458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If N is equal or </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greater than 16,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it is recommended to use the </a:t>
            </a:r>
            <a:r>
              <a:rPr kumimoji="0" lang="en-US" sz="1800" b="1" i="1" u="none" strike="noStrike" kern="1200" cap="none" spc="0" normalizeH="0" baseline="0" noProof="0" dirty="0">
                <a:ln>
                  <a:noFill/>
                </a:ln>
                <a:solidFill>
                  <a:srgbClr val="FFFF00"/>
                </a:solidFill>
                <a:effectLst/>
                <a:uLnTx/>
                <a:uFillTx/>
                <a:latin typeface="Times New Roman" panose="02020603050405020304" pitchFamily="18" charset="0"/>
                <a:ea typeface="+mn-ea"/>
                <a:cs typeface="Times New Roman" panose="02020603050405020304" pitchFamily="18" charset="0"/>
              </a:rPr>
              <a:t>oversampling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baud-rate generation mode by setting UCOS16.</a:t>
            </a:r>
          </a:p>
        </p:txBody>
      </p:sp>
      <p:sp>
        <p:nvSpPr>
          <p:cNvPr id="5" name="Rectangle 4"/>
          <p:cNvSpPr/>
          <p:nvPr/>
        </p:nvSpPr>
        <p:spPr>
          <a:xfrm>
            <a:off x="15240" y="447045"/>
            <a:ext cx="8702040" cy="131074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Setting a Baud Rate</a:t>
            </a:r>
            <a:endParaRPr kumimoji="0" lang="en-US" sz="1800" b="0"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For a given </a:t>
            </a: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BRCLK</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clock source </a:t>
            </a: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(Baud rate Clock Source), </a:t>
            </a: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the baud rate used determines the required division factor N:</a:t>
            </a:r>
          </a:p>
          <a:p>
            <a:pPr marL="228600" marR="0" lvl="0" indent="0" algn="ctr"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 = </a:t>
            </a:r>
            <a:r>
              <a:rPr kumimoji="0" lang="en-US" sz="20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a:t>
            </a:r>
            <a:r>
              <a:rPr kumimoji="0" lang="en-US" sz="1100" b="1" i="1"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BRCLK</a:t>
            </a:r>
            <a:r>
              <a:rPr kumimoji="0" lang="en-US" sz="11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baud rate</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0530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 y="381000"/>
            <a:ext cx="9144000" cy="4241418"/>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1" u="sng"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Example with UCOS16 enabled</a:t>
            </a:r>
            <a:endParaRPr kumimoji="0" lang="en-US" sz="1800" b="0"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Baud rate 9600	Frequency 12000000</a:t>
            </a:r>
            <a:endPar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N = 12000000/9600 = &gt;1250</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OS16 </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UCBRFx</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INT(   [ ( N / 16)     – INT(N/16)        ] x 16  )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INT(   [ (1250 / 16) – INT(1250/16) ] x 16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INT(   [        78.125 - 78                      ] x 16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57150" marR="0" lvl="0" indent="-5715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INT(   [                0 .125                      ] x 16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                 = 2</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Fractional portion = 0.125</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UCBRSx = 0x10	</a:t>
            </a:r>
            <a:r>
              <a:rPr kumimoji="0" lang="en-US" sz="1800" b="1" i="0" u="none" strike="noStrike" kern="1200" cap="none" spc="0" normalizeH="0" baseline="0" noProof="0" dirty="0" err="1">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User'sGuide</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Table 21-4:</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172200" y="1219200"/>
            <a:ext cx="2800350" cy="4286250"/>
          </a:xfrm>
          <a:prstGeom prst="rect">
            <a:avLst/>
          </a:prstGeom>
        </p:spPr>
      </p:pic>
      <p:sp>
        <p:nvSpPr>
          <p:cNvPr id="5" name="Rectangle 4"/>
          <p:cNvSpPr/>
          <p:nvPr/>
        </p:nvSpPr>
        <p:spPr>
          <a:xfrm>
            <a:off x="6910335" y="672822"/>
            <a:ext cx="13240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Table 22-4.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8" name="Straight Connector 57"/>
          <p:cNvCxnSpPr/>
          <p:nvPr/>
        </p:nvCxnSpPr>
        <p:spPr>
          <a:xfrm flipV="1">
            <a:off x="5224920" y="4229229"/>
            <a:ext cx="13716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7815004" y="2845420"/>
            <a:ext cx="0" cy="19202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8317932" y="2855148"/>
            <a:ext cx="0" cy="19202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8818694" y="2844219"/>
            <a:ext cx="0" cy="19202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28" idx="1"/>
          </p:cNvCxnSpPr>
          <p:nvPr/>
        </p:nvCxnSpPr>
        <p:spPr>
          <a:xfrm flipV="1">
            <a:off x="4995679" y="3747057"/>
            <a:ext cx="1561501"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25" idx="1"/>
          </p:cNvCxnSpPr>
          <p:nvPr/>
        </p:nvCxnSpPr>
        <p:spPr>
          <a:xfrm flipV="1">
            <a:off x="4765053" y="3257531"/>
            <a:ext cx="179212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2" idx="1"/>
          </p:cNvCxnSpPr>
          <p:nvPr/>
        </p:nvCxnSpPr>
        <p:spPr>
          <a:xfrm flipV="1">
            <a:off x="4563675" y="2774304"/>
            <a:ext cx="199350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Rectangle 2"/>
          <p:cNvSpPr>
            <a:spLocks noGrp="1" noChangeArrowheads="1"/>
          </p:cNvSpPr>
          <p:nvPr>
            <p:ph type="title"/>
          </p:nvPr>
        </p:nvSpPr>
        <p:spPr>
          <a:xfrm>
            <a:off x="114301" y="196400"/>
            <a:ext cx="8915400" cy="381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Keypad Input Device</a:t>
            </a:r>
          </a:p>
        </p:txBody>
      </p:sp>
      <p:sp>
        <p:nvSpPr>
          <p:cNvPr id="8" name="TextBox 7"/>
          <p:cNvSpPr txBox="1"/>
          <p:nvPr/>
        </p:nvSpPr>
        <p:spPr>
          <a:xfrm>
            <a:off x="183344" y="746810"/>
            <a:ext cx="6690934" cy="369332"/>
          </a:xfrm>
          <a:prstGeom prst="rect">
            <a:avLst/>
          </a:prstGeom>
          <a:noFill/>
        </p:spPr>
        <p:txBody>
          <a:bodyPr wrap="none" rtlCol="0">
            <a:spAutoFit/>
          </a:bodyPr>
          <a:lstStyle/>
          <a:p>
            <a:r>
              <a:rPr lang="en-US" b="1" dirty="0">
                <a:solidFill>
                  <a:srgbClr val="66FF66"/>
                </a:solidFill>
                <a:latin typeface="Times New Roman" panose="02020603050405020304" pitchFamily="18" charset="0"/>
                <a:cs typeface="Times New Roman" panose="02020603050405020304" pitchFamily="18" charset="0"/>
              </a:rPr>
              <a:t>Pressing a key connects a row and a column at the pushbutton site</a:t>
            </a:r>
          </a:p>
        </p:txBody>
      </p:sp>
      <p:sp>
        <p:nvSpPr>
          <p:cNvPr id="7" name="Rectangle 6"/>
          <p:cNvSpPr/>
          <p:nvPr/>
        </p:nvSpPr>
        <p:spPr>
          <a:xfrm>
            <a:off x="1" y="6604084"/>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pic>
        <p:nvPicPr>
          <p:cNvPr id="14" name="Picture 13"/>
          <p:cNvPicPr>
            <a:picLocks noChangeAspect="1"/>
          </p:cNvPicPr>
          <p:nvPr/>
        </p:nvPicPr>
        <p:blipFill>
          <a:blip r:embed="rId2"/>
          <a:stretch>
            <a:fillRect/>
          </a:stretch>
        </p:blipFill>
        <p:spPr>
          <a:xfrm>
            <a:off x="50249" y="1953105"/>
            <a:ext cx="2171700" cy="3105150"/>
          </a:xfrm>
          <a:prstGeom prst="rect">
            <a:avLst/>
          </a:prstGeom>
        </p:spPr>
      </p:pic>
      <p:sp>
        <p:nvSpPr>
          <p:cNvPr id="16" name="Rectangle 15"/>
          <p:cNvSpPr/>
          <p:nvPr/>
        </p:nvSpPr>
        <p:spPr>
          <a:xfrm>
            <a:off x="5553490"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6055335"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5553490"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6055335"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6557180"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5553490"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6055335"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557180"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5553490"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6557180"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719692" y="2140595"/>
            <a:ext cx="902811" cy="369332"/>
          </a:xfrm>
          <a:prstGeom prst="rect">
            <a:avLst/>
          </a:prstGeom>
          <a:noFill/>
        </p:spPr>
        <p:txBody>
          <a:bodyPr wrap="none" rtlCol="0">
            <a:spAutoFit/>
          </a:bodyPr>
          <a:lstStyle/>
          <a:p>
            <a:r>
              <a:rPr lang="en-US" b="1" dirty="0">
                <a:solidFill>
                  <a:srgbClr val="66FF66"/>
                </a:solidFill>
                <a:latin typeface="Times New Roman" panose="02020603050405020304" pitchFamily="18" charset="0"/>
                <a:cs typeface="Times New Roman" panose="02020603050405020304" pitchFamily="18" charset="0"/>
              </a:rPr>
              <a:t>ROWS</a:t>
            </a:r>
          </a:p>
        </p:txBody>
      </p:sp>
      <p:sp>
        <p:nvSpPr>
          <p:cNvPr id="45" name="TextBox 44"/>
          <p:cNvSpPr txBox="1"/>
          <p:nvPr/>
        </p:nvSpPr>
        <p:spPr>
          <a:xfrm>
            <a:off x="7634611" y="2136013"/>
            <a:ext cx="1364476" cy="369332"/>
          </a:xfrm>
          <a:prstGeom prst="rect">
            <a:avLst/>
          </a:prstGeom>
          <a:noFill/>
        </p:spPr>
        <p:txBody>
          <a:bodyPr wrap="none" rtlCol="0">
            <a:spAutoFit/>
          </a:bodyPr>
          <a:lstStyle/>
          <a:p>
            <a:r>
              <a:rPr lang="en-US" b="1" dirty="0">
                <a:solidFill>
                  <a:srgbClr val="66FF66"/>
                </a:solidFill>
                <a:latin typeface="Times New Roman" panose="02020603050405020304" pitchFamily="18" charset="0"/>
                <a:cs typeface="Times New Roman" panose="02020603050405020304" pitchFamily="18" charset="0"/>
              </a:rPr>
              <a:t>COLUMNS</a:t>
            </a:r>
          </a:p>
        </p:txBody>
      </p:sp>
      <p:sp>
        <p:nvSpPr>
          <p:cNvPr id="18" name="TextBox 17"/>
          <p:cNvSpPr txBox="1"/>
          <p:nvPr/>
        </p:nvSpPr>
        <p:spPr>
          <a:xfrm rot="16200000">
            <a:off x="2984077" y="3585399"/>
            <a:ext cx="623889" cy="1815882"/>
          </a:xfrm>
          <a:prstGeom prst="rect">
            <a:avLst/>
          </a:prstGeom>
          <a:noFill/>
        </p:spPr>
        <p:txBody>
          <a:bodyPr wrap="none" rtlCol="0">
            <a:spAutoFit/>
          </a:bodyPr>
          <a:lstStyle/>
          <a:p>
            <a:r>
              <a:rPr lang="en-US" sz="1400" b="1" dirty="0">
                <a:solidFill>
                  <a:srgbClr val="66FF66"/>
                </a:solidFill>
                <a:latin typeface="Times New Roman" panose="02020603050405020304" pitchFamily="18" charset="0"/>
                <a:cs typeface="Times New Roman" panose="02020603050405020304" pitchFamily="18" charset="0"/>
              </a:rPr>
              <a:t>Row1</a:t>
            </a:r>
          </a:p>
          <a:p>
            <a:r>
              <a:rPr lang="en-US" sz="1400" b="1" dirty="0">
                <a:solidFill>
                  <a:srgbClr val="66FF66"/>
                </a:solidFill>
                <a:latin typeface="Times New Roman" panose="02020603050405020304" pitchFamily="18" charset="0"/>
                <a:cs typeface="Times New Roman" panose="02020603050405020304" pitchFamily="18" charset="0"/>
              </a:rPr>
              <a:t>Row2</a:t>
            </a:r>
          </a:p>
          <a:p>
            <a:r>
              <a:rPr lang="en-US" sz="1400" b="1" dirty="0">
                <a:solidFill>
                  <a:srgbClr val="66FF66"/>
                </a:solidFill>
                <a:latin typeface="Times New Roman" panose="02020603050405020304" pitchFamily="18" charset="0"/>
                <a:cs typeface="Times New Roman" panose="02020603050405020304" pitchFamily="18" charset="0"/>
              </a:rPr>
              <a:t>Row3</a:t>
            </a:r>
          </a:p>
          <a:p>
            <a:r>
              <a:rPr lang="en-US" sz="1400" b="1" dirty="0">
                <a:solidFill>
                  <a:srgbClr val="66FF66"/>
                </a:solidFill>
                <a:latin typeface="Times New Roman" panose="02020603050405020304" pitchFamily="18" charset="0"/>
                <a:cs typeface="Times New Roman" panose="02020603050405020304" pitchFamily="18" charset="0"/>
              </a:rPr>
              <a:t>Row4</a:t>
            </a:r>
          </a:p>
          <a:p>
            <a:r>
              <a:rPr lang="en-US" sz="1400" b="1" dirty="0">
                <a:solidFill>
                  <a:srgbClr val="66FF66"/>
                </a:solidFill>
                <a:latin typeface="Times New Roman" panose="02020603050405020304" pitchFamily="18" charset="0"/>
                <a:cs typeface="Times New Roman" panose="02020603050405020304" pitchFamily="18" charset="0"/>
              </a:rPr>
              <a:t>Col1</a:t>
            </a:r>
          </a:p>
          <a:p>
            <a:r>
              <a:rPr lang="en-US" sz="1400" b="1" dirty="0">
                <a:solidFill>
                  <a:srgbClr val="66FF66"/>
                </a:solidFill>
                <a:latin typeface="Times New Roman" panose="02020603050405020304" pitchFamily="18" charset="0"/>
                <a:cs typeface="Times New Roman" panose="02020603050405020304" pitchFamily="18" charset="0"/>
              </a:rPr>
              <a:t>Col2</a:t>
            </a:r>
          </a:p>
          <a:p>
            <a:r>
              <a:rPr lang="en-US" sz="1400" b="1" dirty="0">
                <a:solidFill>
                  <a:srgbClr val="66FF66"/>
                </a:solidFill>
                <a:latin typeface="Times New Roman" panose="02020603050405020304" pitchFamily="18" charset="0"/>
                <a:cs typeface="Times New Roman" panose="02020603050405020304" pitchFamily="18" charset="0"/>
              </a:rPr>
              <a:t>Col3</a:t>
            </a:r>
          </a:p>
          <a:p>
            <a:r>
              <a:rPr lang="en-US" sz="1400" b="1" dirty="0">
                <a:solidFill>
                  <a:srgbClr val="66FF66"/>
                </a:solidFill>
                <a:latin typeface="Times New Roman" panose="02020603050405020304" pitchFamily="18" charset="0"/>
                <a:cs typeface="Times New Roman" panose="02020603050405020304" pitchFamily="18" charset="0"/>
              </a:rPr>
              <a:t>Col4</a:t>
            </a:r>
          </a:p>
        </p:txBody>
      </p:sp>
      <p:sp>
        <p:nvSpPr>
          <p:cNvPr id="44" name="Rectangle 43"/>
          <p:cNvSpPr/>
          <p:nvPr/>
        </p:nvSpPr>
        <p:spPr>
          <a:xfrm rot="16200000">
            <a:off x="4475605" y="4570000"/>
            <a:ext cx="623889" cy="738664"/>
          </a:xfrm>
          <a:prstGeom prst="rect">
            <a:avLst/>
          </a:prstGeom>
          <a:noFill/>
        </p:spPr>
        <p:txBody>
          <a:bodyPr wrap="none" rtlCol="0">
            <a:spAutoFit/>
          </a:bodyPr>
          <a:lstStyle/>
          <a:p>
            <a:r>
              <a:rPr lang="en-US" sz="1400" b="1" dirty="0">
                <a:solidFill>
                  <a:srgbClr val="66FF66"/>
                </a:solidFill>
                <a:latin typeface="Times New Roman" panose="02020603050405020304" pitchFamily="18" charset="0"/>
                <a:cs typeface="Times New Roman" panose="02020603050405020304" pitchFamily="18" charset="0"/>
              </a:rPr>
              <a:t>Row1</a:t>
            </a:r>
          </a:p>
          <a:p>
            <a:r>
              <a:rPr lang="en-US" sz="1400" b="1" dirty="0">
                <a:solidFill>
                  <a:srgbClr val="66FF66"/>
                </a:solidFill>
                <a:latin typeface="Times New Roman" panose="02020603050405020304" pitchFamily="18" charset="0"/>
                <a:cs typeface="Times New Roman" panose="02020603050405020304" pitchFamily="18" charset="0"/>
              </a:rPr>
              <a:t>Row2</a:t>
            </a:r>
          </a:p>
          <a:p>
            <a:r>
              <a:rPr lang="en-US" sz="1400" b="1" dirty="0">
                <a:solidFill>
                  <a:srgbClr val="66FF66"/>
                </a:solidFill>
                <a:latin typeface="Times New Roman" panose="02020603050405020304" pitchFamily="18" charset="0"/>
                <a:cs typeface="Times New Roman" panose="02020603050405020304" pitchFamily="18" charset="0"/>
              </a:rPr>
              <a:t>Row3</a:t>
            </a:r>
          </a:p>
        </p:txBody>
      </p:sp>
      <p:sp>
        <p:nvSpPr>
          <p:cNvPr id="22" name="Rectangle 21"/>
          <p:cNvSpPr/>
          <p:nvPr/>
        </p:nvSpPr>
        <p:spPr>
          <a:xfrm>
            <a:off x="6557180"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cxnSp>
        <p:nvCxnSpPr>
          <p:cNvPr id="54" name="Straight Connector 53"/>
          <p:cNvCxnSpPr/>
          <p:nvPr/>
        </p:nvCxnSpPr>
        <p:spPr>
          <a:xfrm flipH="1" flipV="1">
            <a:off x="4563675" y="2785670"/>
            <a:ext cx="0" cy="173880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4782075" y="3278710"/>
            <a:ext cx="0" cy="12344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005811" y="3764707"/>
            <a:ext cx="0" cy="73152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677844"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8179689"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4" name="Rectangle 33"/>
          <p:cNvSpPr/>
          <p:nvPr/>
        </p:nvSpPr>
        <p:spPr>
          <a:xfrm>
            <a:off x="8681534" y="263714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677844"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8179689"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8681534" y="3120371"/>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7677844"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39" name="Rectangle 38"/>
          <p:cNvSpPr/>
          <p:nvPr/>
        </p:nvSpPr>
        <p:spPr>
          <a:xfrm>
            <a:off x="8179689"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40" name="Rectangle 39"/>
          <p:cNvSpPr/>
          <p:nvPr/>
        </p:nvSpPr>
        <p:spPr>
          <a:xfrm>
            <a:off x="8681534" y="3609897"/>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7677844"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8179689"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43" name="Rectangle 42"/>
          <p:cNvSpPr/>
          <p:nvPr/>
        </p:nvSpPr>
        <p:spPr>
          <a:xfrm>
            <a:off x="8681534"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5" name="Rectangle 54"/>
          <p:cNvSpPr/>
          <p:nvPr/>
        </p:nvSpPr>
        <p:spPr>
          <a:xfrm rot="16200000">
            <a:off x="8044979" y="4556690"/>
            <a:ext cx="543739" cy="1169551"/>
          </a:xfrm>
          <a:prstGeom prst="rect">
            <a:avLst/>
          </a:prstGeom>
          <a:noFill/>
        </p:spPr>
        <p:txBody>
          <a:bodyPr wrap="none" rtlCol="0">
            <a:spAutoFit/>
          </a:bodyPr>
          <a:lstStyle/>
          <a:p>
            <a:r>
              <a:rPr lang="en-US" sz="1400" b="1" dirty="0">
                <a:solidFill>
                  <a:srgbClr val="66FF66"/>
                </a:solidFill>
                <a:latin typeface="Times New Roman" panose="02020603050405020304" pitchFamily="18" charset="0"/>
                <a:cs typeface="Times New Roman" panose="02020603050405020304" pitchFamily="18" charset="0"/>
              </a:rPr>
              <a:t>Col1</a:t>
            </a:r>
          </a:p>
          <a:p>
            <a:endParaRPr lang="en-US" sz="1400" b="1" dirty="0">
              <a:solidFill>
                <a:srgbClr val="66FF66"/>
              </a:solidFill>
              <a:latin typeface="Times New Roman" panose="02020603050405020304" pitchFamily="18" charset="0"/>
              <a:cs typeface="Times New Roman" panose="02020603050405020304" pitchFamily="18" charset="0"/>
            </a:endParaRPr>
          </a:p>
          <a:p>
            <a:r>
              <a:rPr lang="en-US" sz="1400" b="1" dirty="0">
                <a:solidFill>
                  <a:srgbClr val="66FF66"/>
                </a:solidFill>
                <a:latin typeface="Times New Roman" panose="02020603050405020304" pitchFamily="18" charset="0"/>
                <a:cs typeface="Times New Roman" panose="02020603050405020304" pitchFamily="18" charset="0"/>
              </a:rPr>
              <a:t>Col2</a:t>
            </a:r>
          </a:p>
          <a:p>
            <a:endParaRPr lang="en-US" sz="1400" b="1" dirty="0">
              <a:solidFill>
                <a:srgbClr val="66FF66"/>
              </a:solidFill>
              <a:latin typeface="Times New Roman" panose="02020603050405020304" pitchFamily="18" charset="0"/>
              <a:cs typeface="Times New Roman" panose="02020603050405020304" pitchFamily="18" charset="0"/>
            </a:endParaRPr>
          </a:p>
          <a:p>
            <a:r>
              <a:rPr lang="en-US" sz="1400" b="1" dirty="0">
                <a:solidFill>
                  <a:srgbClr val="66FF66"/>
                </a:solidFill>
                <a:latin typeface="Times New Roman" panose="02020603050405020304" pitchFamily="18" charset="0"/>
                <a:cs typeface="Times New Roman" panose="02020603050405020304" pitchFamily="18" charset="0"/>
              </a:rPr>
              <a:t>Col3</a:t>
            </a:r>
          </a:p>
        </p:txBody>
      </p:sp>
      <p:sp>
        <p:nvSpPr>
          <p:cNvPr id="56" name="Rectangle 55"/>
          <p:cNvSpPr/>
          <p:nvPr/>
        </p:nvSpPr>
        <p:spPr>
          <a:xfrm rot="16200000">
            <a:off x="4912976" y="4792367"/>
            <a:ext cx="623889" cy="307777"/>
          </a:xfrm>
          <a:prstGeom prst="rect">
            <a:avLst/>
          </a:prstGeom>
          <a:noFill/>
        </p:spPr>
        <p:txBody>
          <a:bodyPr wrap="none" rtlCol="0">
            <a:spAutoFit/>
          </a:bodyPr>
          <a:lstStyle/>
          <a:p>
            <a:r>
              <a:rPr lang="en-US" sz="1400" b="1" dirty="0">
                <a:solidFill>
                  <a:srgbClr val="66FF66"/>
                </a:solidFill>
                <a:latin typeface="Times New Roman" panose="02020603050405020304" pitchFamily="18" charset="0"/>
                <a:cs typeface="Times New Roman" panose="02020603050405020304" pitchFamily="18" charset="0"/>
              </a:rPr>
              <a:t>Row4</a:t>
            </a:r>
          </a:p>
        </p:txBody>
      </p:sp>
      <p:cxnSp>
        <p:nvCxnSpPr>
          <p:cNvPr id="65" name="Straight Connector 64"/>
          <p:cNvCxnSpPr/>
          <p:nvPr/>
        </p:nvCxnSpPr>
        <p:spPr>
          <a:xfrm flipH="1" flipV="1">
            <a:off x="5224920" y="4229229"/>
            <a:ext cx="0" cy="27432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055335" y="4093124"/>
            <a:ext cx="274320" cy="274320"/>
          </a:xfrm>
          <a:prstGeom prst="rect">
            <a:avLst/>
          </a:prstGeom>
          <a:solidFill>
            <a:srgbClr val="FF33CC"/>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458070" y="2344125"/>
            <a:ext cx="1724025" cy="1704975"/>
          </a:xfrm>
          <a:prstGeom prst="rect">
            <a:avLst/>
          </a:prstGeom>
        </p:spPr>
      </p:pic>
      <p:sp>
        <p:nvSpPr>
          <p:cNvPr id="3" name="TextBox 2">
            <a:extLst>
              <a:ext uri="{FF2B5EF4-FFF2-40B4-BE49-F238E27FC236}">
                <a16:creationId xmlns:a16="http://schemas.microsoft.com/office/drawing/2014/main" id="{3B6AED4B-E57D-3A04-1430-577373A4C14C}"/>
              </a:ext>
            </a:extLst>
          </p:cNvPr>
          <p:cNvSpPr txBox="1"/>
          <p:nvPr/>
        </p:nvSpPr>
        <p:spPr>
          <a:xfrm rot="16200000">
            <a:off x="1163892" y="4628013"/>
            <a:ext cx="623889" cy="1815882"/>
          </a:xfrm>
          <a:prstGeom prst="rect">
            <a:avLst/>
          </a:prstGeom>
          <a:noFill/>
        </p:spPr>
        <p:txBody>
          <a:bodyPr wrap="none" rtlCol="0">
            <a:spAutoFit/>
          </a:bodyPr>
          <a:lstStyle/>
          <a:p>
            <a:r>
              <a:rPr lang="en-US" sz="1400" b="1" dirty="0">
                <a:solidFill>
                  <a:srgbClr val="66FF66"/>
                </a:solidFill>
                <a:latin typeface="Times New Roman" panose="02020603050405020304" pitchFamily="18" charset="0"/>
                <a:cs typeface="Times New Roman" panose="02020603050405020304" pitchFamily="18" charset="0"/>
              </a:rPr>
              <a:t>Row1</a:t>
            </a:r>
          </a:p>
          <a:p>
            <a:r>
              <a:rPr lang="en-US" sz="1400" b="1" dirty="0">
                <a:solidFill>
                  <a:srgbClr val="66FF66"/>
                </a:solidFill>
                <a:latin typeface="Times New Roman" panose="02020603050405020304" pitchFamily="18" charset="0"/>
                <a:cs typeface="Times New Roman" panose="02020603050405020304" pitchFamily="18" charset="0"/>
              </a:rPr>
              <a:t>Row2</a:t>
            </a:r>
          </a:p>
          <a:p>
            <a:r>
              <a:rPr lang="en-US" sz="1400" b="1" dirty="0">
                <a:solidFill>
                  <a:srgbClr val="66FF66"/>
                </a:solidFill>
                <a:latin typeface="Times New Roman" panose="02020603050405020304" pitchFamily="18" charset="0"/>
                <a:cs typeface="Times New Roman" panose="02020603050405020304" pitchFamily="18" charset="0"/>
              </a:rPr>
              <a:t>Row3</a:t>
            </a:r>
          </a:p>
          <a:p>
            <a:r>
              <a:rPr lang="en-US" sz="1400" b="1" dirty="0">
                <a:solidFill>
                  <a:srgbClr val="66FF66"/>
                </a:solidFill>
                <a:latin typeface="Times New Roman" panose="02020603050405020304" pitchFamily="18" charset="0"/>
                <a:cs typeface="Times New Roman" panose="02020603050405020304" pitchFamily="18" charset="0"/>
              </a:rPr>
              <a:t>Row4</a:t>
            </a:r>
          </a:p>
          <a:p>
            <a:r>
              <a:rPr lang="en-US" sz="1400" b="1" dirty="0">
                <a:solidFill>
                  <a:srgbClr val="66FF66"/>
                </a:solidFill>
                <a:latin typeface="Times New Roman" panose="02020603050405020304" pitchFamily="18" charset="0"/>
                <a:cs typeface="Times New Roman" panose="02020603050405020304" pitchFamily="18" charset="0"/>
              </a:rPr>
              <a:t>Col1</a:t>
            </a:r>
          </a:p>
          <a:p>
            <a:r>
              <a:rPr lang="en-US" sz="1400" b="1" dirty="0">
                <a:solidFill>
                  <a:srgbClr val="66FF66"/>
                </a:solidFill>
                <a:latin typeface="Times New Roman" panose="02020603050405020304" pitchFamily="18" charset="0"/>
                <a:cs typeface="Times New Roman" panose="02020603050405020304" pitchFamily="18" charset="0"/>
              </a:rPr>
              <a:t>Col2</a:t>
            </a:r>
          </a:p>
          <a:p>
            <a:r>
              <a:rPr lang="en-US" sz="1400" b="1" dirty="0">
                <a:solidFill>
                  <a:srgbClr val="66FF66"/>
                </a:solidFill>
                <a:latin typeface="Times New Roman" panose="02020603050405020304" pitchFamily="18" charset="0"/>
                <a:cs typeface="Times New Roman" panose="02020603050405020304" pitchFamily="18" charset="0"/>
              </a:rPr>
              <a:t>Col3</a:t>
            </a:r>
          </a:p>
          <a:p>
            <a:endParaRPr lang="en-US" sz="1400" b="1" dirty="0">
              <a:solidFill>
                <a:srgbClr val="66FF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8233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600" y="609600"/>
            <a:ext cx="4572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FF66FF"/>
                </a:solidFill>
                <a:effectLst/>
                <a:uLnTx/>
                <a:uFillTx/>
                <a:latin typeface="Times New Roman" panose="02020603050405020304" pitchFamily="18" charset="0"/>
                <a:ea typeface="+mn-ea"/>
                <a:cs typeface="Times New Roman" panose="02020603050405020304" pitchFamily="18" charset="0"/>
              </a:rPr>
              <a:t>UCAxBRW</a:t>
            </a:r>
            <a:r>
              <a:rPr kumimoji="0" lang="en-US" sz="1800" b="1" i="1"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a:t>
            </a:r>
            <a:r>
              <a:rPr kumimoji="0" lang="en-US" sz="1800" b="1" i="1"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eUSCI_Ax Baud Rate Control Word Register</a:t>
            </a:r>
          </a:p>
        </p:txBody>
      </p:sp>
      <p:pic>
        <p:nvPicPr>
          <p:cNvPr id="11" name="Picture 10"/>
          <p:cNvPicPr>
            <a:picLocks noChangeAspect="1"/>
          </p:cNvPicPr>
          <p:nvPr/>
        </p:nvPicPr>
        <p:blipFill>
          <a:blip r:embed="rId2"/>
          <a:stretch>
            <a:fillRect/>
          </a:stretch>
        </p:blipFill>
        <p:spPr>
          <a:xfrm>
            <a:off x="609600" y="1524000"/>
            <a:ext cx="7848600" cy="1396520"/>
          </a:xfrm>
          <a:prstGeom prst="rect">
            <a:avLst/>
          </a:prstGeom>
        </p:spPr>
      </p:pic>
      <p:sp>
        <p:nvSpPr>
          <p:cNvPr id="14" name="Rectangle 13"/>
          <p:cNvSpPr/>
          <p:nvPr/>
        </p:nvSpPr>
        <p:spPr>
          <a:xfrm>
            <a:off x="584200" y="3429000"/>
            <a:ext cx="7543800" cy="685059"/>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UCBRx  </a:t>
            </a: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INT(N/16) = INT (12000000/(16*9600))</a:t>
            </a:r>
            <a:endParaRPr kumimoji="0" lang="en-US" sz="1800" b="0"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 78</a:t>
            </a:r>
          </a:p>
        </p:txBody>
      </p:sp>
    </p:spTree>
    <p:extLst>
      <p:ext uri="{BB962C8B-B14F-4D97-AF65-F5344CB8AC3E}">
        <p14:creationId xmlns:p14="http://schemas.microsoft.com/office/powerpoint/2010/main" val="262224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5640" y="821298"/>
            <a:ext cx="7589520" cy="1147428"/>
          </a:xfrm>
          <a:prstGeom prst="rect">
            <a:avLst/>
          </a:prstGeom>
        </p:spPr>
      </p:pic>
      <p:pic>
        <p:nvPicPr>
          <p:cNvPr id="3" name="Picture 2"/>
          <p:cNvPicPr>
            <a:picLocks noChangeAspect="1"/>
          </p:cNvPicPr>
          <p:nvPr/>
        </p:nvPicPr>
        <p:blipFill>
          <a:blip r:embed="rId3"/>
          <a:stretch>
            <a:fillRect/>
          </a:stretch>
        </p:blipFill>
        <p:spPr>
          <a:xfrm>
            <a:off x="675640" y="4206283"/>
            <a:ext cx="7589520" cy="1158361"/>
          </a:xfrm>
          <a:prstGeom prst="rect">
            <a:avLst/>
          </a:prstGeom>
        </p:spPr>
      </p:pic>
      <p:sp>
        <p:nvSpPr>
          <p:cNvPr id="4" name="Rectangle 3"/>
          <p:cNvSpPr/>
          <p:nvPr/>
        </p:nvSpPr>
        <p:spPr>
          <a:xfrm>
            <a:off x="421640" y="30911"/>
            <a:ext cx="7848600" cy="4174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UCAxRXBUF Register ……eUSCI_Ax Receive Buffer Register</a:t>
            </a:r>
            <a:endParaRPr kumimoji="0" lang="en-US" sz="1600" b="0"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675640" y="3513235"/>
            <a:ext cx="7239000" cy="4174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UCAxTXBUF Register …. eUSCI_Ax Transmit Buffer Register</a:t>
            </a:r>
            <a:endParaRPr kumimoji="0" lang="en-US" sz="1600" b="0"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2895600" y="485975"/>
            <a:ext cx="3419398" cy="355803"/>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22-17. UCAxRXBUF Register</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3157499" y="3886200"/>
            <a:ext cx="3408176" cy="355803"/>
          </a:xfrm>
          <a:prstGeom prst="rect">
            <a:avLst/>
          </a:prstGeom>
        </p:spPr>
        <p:txBody>
          <a:bodyPr wrap="non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Figure 22-18. UCAxTXBUF Register</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675640" y="1948605"/>
            <a:ext cx="7589520" cy="113053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675640" y="5333961"/>
            <a:ext cx="7589520" cy="1051240"/>
          </a:xfrm>
          <a:prstGeom prst="rect">
            <a:avLst/>
          </a:prstGeom>
          <a:noFill/>
          <a:ln>
            <a:noFill/>
          </a:ln>
        </p:spPr>
      </p:pic>
    </p:spTree>
    <p:extLst>
      <p:ext uri="{BB962C8B-B14F-4D97-AF65-F5344CB8AC3E}">
        <p14:creationId xmlns:p14="http://schemas.microsoft.com/office/powerpoint/2010/main" val="13132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89520" cy="1147253"/>
          </a:xfrm>
          <a:prstGeom prst="rect">
            <a:avLst/>
          </a:prstGeom>
          <a:noFill/>
          <a:ln>
            <a:noFill/>
          </a:ln>
        </p:spPr>
      </p:pic>
      <p:sp>
        <p:nvSpPr>
          <p:cNvPr id="3" name="Rectangle 2"/>
          <p:cNvSpPr/>
          <p:nvPr/>
        </p:nvSpPr>
        <p:spPr>
          <a:xfrm>
            <a:off x="304800" y="87591"/>
            <a:ext cx="345158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66FF"/>
                </a:solidFill>
                <a:effectLst/>
                <a:uLnTx/>
                <a:uFillTx/>
                <a:latin typeface="Times New Roman" panose="02020603050405020304" pitchFamily="18" charset="0"/>
                <a:ea typeface="+mn-ea"/>
                <a:cs typeface="Times New Roman" panose="02020603050405020304" pitchFamily="18" charset="0"/>
              </a:rPr>
              <a:t>UCAxIE</a:t>
            </a: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eUSCI_Ax Interrupt Enable Register</a:t>
            </a:r>
          </a:p>
        </p:txBody>
      </p:sp>
      <p:sp>
        <p:nvSpPr>
          <p:cNvPr id="4" name="Rectangle 3"/>
          <p:cNvSpPr/>
          <p:nvPr/>
        </p:nvSpPr>
        <p:spPr>
          <a:xfrm>
            <a:off x="3505200" y="672366"/>
            <a:ext cx="293971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Figure 22-21. </a:t>
            </a:r>
            <a:r>
              <a:rPr kumimoji="0" lang="en-US" sz="1600" b="1" i="0"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UCAxIE</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Register</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3092"/>
            <a:ext cx="7589520" cy="3104707"/>
          </a:xfrm>
          <a:prstGeom prst="rect">
            <a:avLst/>
          </a:prstGeom>
          <a:noFill/>
          <a:ln>
            <a:noFill/>
          </a:ln>
        </p:spPr>
      </p:pic>
      <p:sp>
        <p:nvSpPr>
          <p:cNvPr id="5" name="Rectangle 4"/>
          <p:cNvSpPr>
            <a:spLocks noChangeArrowheads="1"/>
          </p:cNvSpPr>
          <p:nvPr/>
        </p:nvSpPr>
        <p:spPr bwMode="auto">
          <a:xfrm>
            <a:off x="838200" y="4570730"/>
            <a:ext cx="7589520" cy="656589"/>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ctangle 5"/>
          <p:cNvSpPr>
            <a:spLocks noChangeArrowheads="1"/>
          </p:cNvSpPr>
          <p:nvPr/>
        </p:nvSpPr>
        <p:spPr bwMode="auto">
          <a:xfrm>
            <a:off x="3962400" y="4980015"/>
            <a:ext cx="1295400" cy="24730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Rectangle 7"/>
          <p:cNvSpPr/>
          <p:nvPr/>
        </p:nvSpPr>
        <p:spPr>
          <a:xfrm>
            <a:off x="990600" y="5614088"/>
            <a:ext cx="48205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EUSCI_A0-&gt;IE |= BIT0;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Enable interrupt</a:t>
            </a:r>
          </a:p>
        </p:txBody>
      </p:sp>
    </p:spTree>
    <p:extLst>
      <p:ext uri="{BB962C8B-B14F-4D97-AF65-F5344CB8AC3E}">
        <p14:creationId xmlns:p14="http://schemas.microsoft.com/office/powerpoint/2010/main" val="180259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863600" y="2197321"/>
            <a:ext cx="7564120" cy="3029998"/>
          </a:xfrm>
          <a:prstGeom prst="rect">
            <a:avLst/>
          </a:prstGeom>
          <a:noFill/>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589520" cy="1147253"/>
          </a:xfrm>
          <a:prstGeom prst="rect">
            <a:avLst/>
          </a:prstGeom>
          <a:noFill/>
          <a:ln>
            <a:noFill/>
          </a:ln>
        </p:spPr>
      </p:pic>
      <p:sp>
        <p:nvSpPr>
          <p:cNvPr id="3" name="Rectangle 2"/>
          <p:cNvSpPr/>
          <p:nvPr/>
        </p:nvSpPr>
        <p:spPr>
          <a:xfrm>
            <a:off x="228600" y="131411"/>
            <a:ext cx="59064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UCAxIFG Register …. eUSCI_Ax Interrupt Flag Register</a:t>
            </a:r>
          </a:p>
        </p:txBody>
      </p:sp>
      <p:sp>
        <p:nvSpPr>
          <p:cNvPr id="4" name="Rectangle 3"/>
          <p:cNvSpPr/>
          <p:nvPr/>
        </p:nvSpPr>
        <p:spPr>
          <a:xfrm>
            <a:off x="3181812" y="687755"/>
            <a:ext cx="30887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Figure 22-22. UCAxIFG Register</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a:spLocks noChangeArrowheads="1"/>
          </p:cNvSpPr>
          <p:nvPr/>
        </p:nvSpPr>
        <p:spPr bwMode="auto">
          <a:xfrm>
            <a:off x="838200" y="3865880"/>
            <a:ext cx="7589520" cy="1341119"/>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ctangle 5"/>
          <p:cNvSpPr>
            <a:spLocks noChangeArrowheads="1"/>
          </p:cNvSpPr>
          <p:nvPr/>
        </p:nvSpPr>
        <p:spPr bwMode="auto">
          <a:xfrm>
            <a:off x="3962400" y="3865880"/>
            <a:ext cx="4465320" cy="1361439"/>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Rectangle 7"/>
          <p:cNvSpPr/>
          <p:nvPr/>
        </p:nvSpPr>
        <p:spPr>
          <a:xfrm>
            <a:off x="716280" y="5403482"/>
            <a:ext cx="729186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EUSCI_A0-&gt;IFG &amp;= ~BIT0;   				 </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Clear interrupt</a:t>
            </a:r>
          </a:p>
        </p:txBody>
      </p:sp>
      <p:sp>
        <p:nvSpPr>
          <p:cNvPr id="10" name="Rectangle 9"/>
          <p:cNvSpPr/>
          <p:nvPr/>
        </p:nvSpPr>
        <p:spPr>
          <a:xfrm>
            <a:off x="685800" y="5867400"/>
            <a:ext cx="8229600" cy="72186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while  (   (EUSCI_A0 -&gt;  IFG&amp;0x01) == 0);</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wait till receiving end</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Calibri" panose="020F0502020204030204" pitchFamily="34" charset="0"/>
                <a:cs typeface="Times New Roman" panose="02020603050405020304" pitchFamily="18" charset="0"/>
              </a:rPr>
              <a:t>while (   (EUSCI_A0 -&gt;  IFG&amp;0x02) == 0);</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rPr>
              <a:t>		// wait till transmitting end</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9403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89520" cy="1147253"/>
          </a:xfrm>
          <a:prstGeom prst="rect">
            <a:avLst/>
          </a:prstGeom>
          <a:noFill/>
          <a:ln>
            <a:noFill/>
          </a:ln>
        </p:spPr>
      </p:pic>
      <p:sp>
        <p:nvSpPr>
          <p:cNvPr id="3" name="Rectangle 2"/>
          <p:cNvSpPr/>
          <p:nvPr/>
        </p:nvSpPr>
        <p:spPr>
          <a:xfrm>
            <a:off x="304800" y="87591"/>
            <a:ext cx="345158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srgbClr val="FF66FF"/>
                </a:solidFill>
                <a:effectLst/>
                <a:uLnTx/>
                <a:uFillTx/>
                <a:latin typeface="Times New Roman" panose="02020603050405020304" pitchFamily="18" charset="0"/>
                <a:ea typeface="+mn-ea"/>
                <a:cs typeface="Times New Roman" panose="02020603050405020304" pitchFamily="18" charset="0"/>
              </a:rPr>
              <a:t>UCAxIE</a:t>
            </a: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eUSCI_Ax Interrupt Enable Register</a:t>
            </a:r>
          </a:p>
        </p:txBody>
      </p:sp>
      <p:sp>
        <p:nvSpPr>
          <p:cNvPr id="4" name="Rectangle 3"/>
          <p:cNvSpPr/>
          <p:nvPr/>
        </p:nvSpPr>
        <p:spPr>
          <a:xfrm>
            <a:off x="3505200" y="672366"/>
            <a:ext cx="293971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Figure 22-21. </a:t>
            </a:r>
            <a:r>
              <a:rPr kumimoji="0" lang="en-US" sz="1600" b="1" i="0" u="none" strike="noStrike" kern="1200" cap="none" spc="0" normalizeH="0" baseline="0" noProof="0" dirty="0" err="1">
                <a:ln>
                  <a:noFill/>
                </a:ln>
                <a:solidFill>
                  <a:srgbClr val="00FF00"/>
                </a:solidFill>
                <a:effectLst/>
                <a:uLnTx/>
                <a:uFillTx/>
                <a:latin typeface="Times New Roman" panose="02020603050405020304" pitchFamily="18" charset="0"/>
                <a:ea typeface="+mn-ea"/>
                <a:cs typeface="Times New Roman" panose="02020603050405020304" pitchFamily="18" charset="0"/>
              </a:rPr>
              <a:t>UCAxIE</a:t>
            </a:r>
            <a:r>
              <a:rPr kumimoji="0" lang="en-US" sz="16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Register</a:t>
            </a:r>
            <a:endParaRPr kumimoji="0" lang="en-US" sz="1600" b="0"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3092"/>
            <a:ext cx="7589520" cy="3104707"/>
          </a:xfrm>
          <a:prstGeom prst="rect">
            <a:avLst/>
          </a:prstGeom>
          <a:noFill/>
          <a:ln>
            <a:noFill/>
          </a:ln>
        </p:spPr>
      </p:pic>
      <p:sp>
        <p:nvSpPr>
          <p:cNvPr id="5" name="Rectangle 4"/>
          <p:cNvSpPr>
            <a:spLocks noChangeArrowheads="1"/>
          </p:cNvSpPr>
          <p:nvPr/>
        </p:nvSpPr>
        <p:spPr bwMode="auto">
          <a:xfrm>
            <a:off x="838200" y="4570730"/>
            <a:ext cx="7589520" cy="656589"/>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Rectangle 5"/>
          <p:cNvSpPr>
            <a:spLocks noChangeArrowheads="1"/>
          </p:cNvSpPr>
          <p:nvPr/>
        </p:nvSpPr>
        <p:spPr bwMode="auto">
          <a:xfrm>
            <a:off x="3962400" y="4980015"/>
            <a:ext cx="1295400" cy="24730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0000"/>
                </a:solidFill>
              </a14:hiddenFill>
            </a:ext>
          </a:extLst>
        </p:spPr>
        <p:txBody>
          <a:bodyPr rot="0" vert="horz" wrap="square" lIns="91440" tIns="45720" rIns="91440" bIns="45720" anchor="t"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Rectangle 7"/>
          <p:cNvSpPr/>
          <p:nvPr/>
        </p:nvSpPr>
        <p:spPr>
          <a:xfrm>
            <a:off x="990600" y="5614088"/>
            <a:ext cx="48205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EUSCI_A0-&gt;IE |= BIT0;      </a:t>
            </a:r>
            <a:r>
              <a:rPr kumimoji="0" lang="en-US" sz="1800" b="1" i="0" u="none" strike="noStrike" kern="1200" cap="none" spc="0" normalizeH="0" baseline="0" noProof="0" dirty="0">
                <a:ln>
                  <a:noFill/>
                </a:ln>
                <a:solidFill>
                  <a:srgbClr val="00FF00"/>
                </a:solidFill>
                <a:effectLst/>
                <a:uLnTx/>
                <a:uFillTx/>
                <a:latin typeface="Times New Roman" panose="02020603050405020304" pitchFamily="18" charset="0"/>
                <a:ea typeface="+mn-ea"/>
                <a:cs typeface="Times New Roman" panose="02020603050405020304" pitchFamily="18" charset="0"/>
              </a:rPr>
              <a:t>// Enable interrupt</a:t>
            </a:r>
          </a:p>
        </p:txBody>
      </p:sp>
    </p:spTree>
    <p:extLst>
      <p:ext uri="{BB962C8B-B14F-4D97-AF65-F5344CB8AC3E}">
        <p14:creationId xmlns:p14="http://schemas.microsoft.com/office/powerpoint/2010/main" val="380794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0" y="230472"/>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err="1">
                <a:ln>
                  <a:noFill/>
                </a:ln>
                <a:solidFill>
                  <a:srgbClr val="FF66FF"/>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rPr>
              <a:t>eUSCI</a:t>
            </a:r>
            <a:r>
              <a:rPr kumimoji="0" lang="en-US" sz="2800" b="1" i="0" u="none" strike="noStrike" kern="1200" cap="none" spc="0" normalizeH="0" baseline="0" noProof="0" dirty="0">
                <a:ln>
                  <a:noFill/>
                </a:ln>
                <a:solidFill>
                  <a:srgbClr val="FF66FF"/>
                </a:solidFill>
                <a:effectLst>
                  <a:outerShdw blurRad="38100" dist="38100" dir="2700000" algn="tl">
                    <a:srgbClr val="000000">
                      <a:alpha val="43137"/>
                    </a:srgbClr>
                  </a:outerShdw>
                </a:effectLst>
                <a:uLnTx/>
                <a:uFillTx/>
                <a:latin typeface="Algerian" panose="04020705040A02060702" pitchFamily="82" charset="0"/>
                <a:ea typeface="+mn-ea"/>
                <a:cs typeface="Times New Roman" panose="02020603050405020304" pitchFamily="18" charset="0"/>
              </a:rPr>
              <a:t> in UART mode</a:t>
            </a:r>
          </a:p>
        </p:txBody>
      </p:sp>
      <p:sp>
        <p:nvSpPr>
          <p:cNvPr id="6" name="TextBox 5"/>
          <p:cNvSpPr txBox="1"/>
          <p:nvPr/>
        </p:nvSpPr>
        <p:spPr>
          <a:xfrm>
            <a:off x="1752600" y="6581001"/>
            <a:ext cx="73574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From: Embedded Systems: Introduction to the MSP432 Microcontroller by James Valvano</a:t>
            </a:r>
          </a:p>
        </p:txBody>
      </p:sp>
      <p:sp>
        <p:nvSpPr>
          <p:cNvPr id="7" name="TextBox 6"/>
          <p:cNvSpPr txBox="1"/>
          <p:nvPr/>
        </p:nvSpPr>
        <p:spPr>
          <a:xfrm>
            <a:off x="0" y="960308"/>
            <a:ext cx="9144000"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Flow chart for a simple driver for the MSP432 serial port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err="1">
                <a:ln>
                  <a:noFill/>
                </a:ln>
                <a:solidFill>
                  <a:srgbClr val="FF66FF"/>
                </a:solidFill>
                <a:effectLst/>
                <a:uLnTx/>
                <a:uFillTx/>
                <a:latin typeface="Times New Roman" panose="02020603050405020304" pitchFamily="18" charset="0"/>
                <a:ea typeface="+mn-ea"/>
                <a:cs typeface="Times New Roman" panose="02020603050405020304" pitchFamily="18" charset="0"/>
              </a:rPr>
              <a:t>inChar</a:t>
            </a:r>
            <a:r>
              <a:rPr kumimoji="0" lang="en-US" sz="20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 )   </a:t>
            </a:r>
            <a:r>
              <a:rPr kumimoji="0" lang="en-US" sz="2000" b="1" i="1"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waits for the receiver buffer flag to be set, then returns the byte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err="1">
                <a:ln>
                  <a:noFill/>
                </a:ln>
                <a:solidFill>
                  <a:srgbClr val="FF66FF"/>
                </a:solidFill>
                <a:effectLst/>
                <a:uLnTx/>
                <a:uFillTx/>
                <a:latin typeface="Times New Roman" panose="02020603050405020304" pitchFamily="18" charset="0"/>
                <a:ea typeface="+mn-ea"/>
                <a:cs typeface="Times New Roman" panose="02020603050405020304" pitchFamily="18" charset="0"/>
              </a:rPr>
              <a:t>outChar</a:t>
            </a:r>
            <a:r>
              <a:rPr kumimoji="0" lang="en-US" sz="2000" b="1" i="0" u="none" strike="noStrike" kern="1200" cap="none" spc="0" normalizeH="0" baseline="0" noProof="0" dirty="0">
                <a:ln>
                  <a:noFill/>
                </a:ln>
                <a:solidFill>
                  <a:srgbClr val="FF66FF"/>
                </a:solidFill>
                <a:effectLst/>
                <a:uLnTx/>
                <a:uFillTx/>
                <a:latin typeface="Times New Roman" panose="02020603050405020304" pitchFamily="18" charset="0"/>
                <a:ea typeface="+mn-ea"/>
                <a:cs typeface="Times New Roman" panose="02020603050405020304" pitchFamily="18" charset="0"/>
              </a:rPr>
              <a:t> ( )   </a:t>
            </a:r>
            <a:r>
              <a:rPr kumimoji="0" lang="en-US" sz="2000" b="1" i="1"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waits until the previous byte has been transmitted, then sends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                           byte in the buffer</a:t>
            </a:r>
          </a:p>
        </p:txBody>
      </p:sp>
      <p:sp>
        <p:nvSpPr>
          <p:cNvPr id="8" name="Rectangle 7"/>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sp>
        <p:nvSpPr>
          <p:cNvPr id="9" name="Oval 8"/>
          <p:cNvSpPr/>
          <p:nvPr/>
        </p:nvSpPr>
        <p:spPr>
          <a:xfrm>
            <a:off x="1759291" y="3244415"/>
            <a:ext cx="1299519" cy="381000"/>
          </a:xfrm>
          <a:prstGeom prst="ellipse">
            <a:avLst/>
          </a:prstGeom>
          <a:solidFill>
            <a:srgbClr val="00FF00"/>
          </a:solidFill>
          <a:ln>
            <a:solidFill>
              <a:schemeClr val="tx1"/>
            </a:solidFill>
          </a:ln>
          <a:effectLst>
            <a:glow rad="127000">
              <a:srgbClr val="FF0000"/>
            </a:glow>
            <a:reflection blurRad="6350" stA="50000" endA="300" endPos="90000" dist="50800" dir="5400000" sy="-100000" algn="bl" rotWithShape="0"/>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InChar</a:t>
            </a:r>
            <a:endPar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Oval 9"/>
          <p:cNvSpPr/>
          <p:nvPr/>
        </p:nvSpPr>
        <p:spPr>
          <a:xfrm>
            <a:off x="5943600" y="5425982"/>
            <a:ext cx="1219200" cy="381000"/>
          </a:xfrm>
          <a:prstGeom prst="ellipse">
            <a:avLst/>
          </a:prstGeom>
          <a:solidFill>
            <a:srgbClr val="00FFFF"/>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return</a:t>
            </a:r>
          </a:p>
        </p:txBody>
      </p:sp>
      <p:sp>
        <p:nvSpPr>
          <p:cNvPr id="11" name="Oval 10"/>
          <p:cNvSpPr/>
          <p:nvPr/>
        </p:nvSpPr>
        <p:spPr>
          <a:xfrm>
            <a:off x="5943600" y="3261604"/>
            <a:ext cx="1295400" cy="381000"/>
          </a:xfrm>
          <a:prstGeom prst="ellipse">
            <a:avLst/>
          </a:prstGeom>
          <a:solidFill>
            <a:srgbClr val="00FF00"/>
          </a:solidFill>
          <a:ln>
            <a:solidFill>
              <a:schemeClr val="tx1"/>
            </a:solidFill>
          </a:ln>
          <a:effectLst>
            <a:glow rad="127000">
              <a:srgbClr val="FF0000"/>
            </a:glow>
            <a:reflection blurRad="6350" stA="50000" endA="300" endPos="90000" dist="50800" dir="5400000" sy="-100000" algn="bl" rotWithShape="0"/>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OutChar</a:t>
            </a:r>
            <a:endPar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Oval 11"/>
          <p:cNvSpPr/>
          <p:nvPr/>
        </p:nvSpPr>
        <p:spPr>
          <a:xfrm>
            <a:off x="1759292" y="5408793"/>
            <a:ext cx="1219200" cy="381000"/>
          </a:xfrm>
          <a:prstGeom prst="ellipse">
            <a:avLst/>
          </a:prstGeom>
          <a:solidFill>
            <a:srgbClr val="00FFFF"/>
          </a:solidFill>
          <a:ln>
            <a:noFill/>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return</a:t>
            </a:r>
          </a:p>
        </p:txBody>
      </p:sp>
      <p:sp>
        <p:nvSpPr>
          <p:cNvPr id="13" name="Diamond 12"/>
          <p:cNvSpPr/>
          <p:nvPr/>
        </p:nvSpPr>
        <p:spPr>
          <a:xfrm>
            <a:off x="1763411" y="3927238"/>
            <a:ext cx="1295400" cy="609600"/>
          </a:xfrm>
          <a:prstGeom prst="diamond">
            <a:avLst/>
          </a:prstGeom>
          <a:solidFill>
            <a:srgbClr val="FFFF00"/>
          </a:solidFill>
          <a:ln>
            <a:solidFill>
              <a:schemeClr val="tx1"/>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TextBox 13"/>
          <p:cNvSpPr txBox="1"/>
          <p:nvPr/>
        </p:nvSpPr>
        <p:spPr>
          <a:xfrm>
            <a:off x="1912976" y="4047453"/>
            <a:ext cx="1222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UCRXIFG</a:t>
            </a:r>
          </a:p>
        </p:txBody>
      </p:sp>
      <p:sp>
        <p:nvSpPr>
          <p:cNvPr id="15" name="Diamond 14"/>
          <p:cNvSpPr/>
          <p:nvPr/>
        </p:nvSpPr>
        <p:spPr>
          <a:xfrm>
            <a:off x="5943600" y="3944427"/>
            <a:ext cx="1295400" cy="609600"/>
          </a:xfrm>
          <a:prstGeom prst="diamond">
            <a:avLst/>
          </a:prstGeom>
          <a:solidFill>
            <a:srgbClr val="FFFF00"/>
          </a:solidFill>
          <a:ln>
            <a:solidFill>
              <a:schemeClr val="tx1"/>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p:cNvSpPr txBox="1"/>
          <p:nvPr/>
        </p:nvSpPr>
        <p:spPr>
          <a:xfrm>
            <a:off x="6096000" y="4056630"/>
            <a:ext cx="1222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UCTXIFG</a:t>
            </a:r>
          </a:p>
        </p:txBody>
      </p:sp>
      <p:sp>
        <p:nvSpPr>
          <p:cNvPr id="17" name="Parallelogram 16"/>
          <p:cNvSpPr/>
          <p:nvPr/>
        </p:nvSpPr>
        <p:spPr>
          <a:xfrm>
            <a:off x="1380350" y="4713896"/>
            <a:ext cx="2057400" cy="429566"/>
          </a:xfrm>
          <a:prstGeom prst="parallelogram">
            <a:avLst/>
          </a:prstGeom>
          <a:solidFill>
            <a:srgbClr val="FF66FF"/>
          </a:solidFill>
          <a:ln>
            <a:noFill/>
          </a:ln>
          <a:effectLst>
            <a:glow rad="127000">
              <a:srgbClr val="FF0000"/>
            </a:glow>
            <a:reflection blurRad="6350" stA="50000" endA="295" endPos="92000" dist="101600" dir="5400000" sy="-100000" algn="bl" rotWithShape="0"/>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UCA0RXBUF</a:t>
            </a:r>
          </a:p>
        </p:txBody>
      </p:sp>
      <p:sp>
        <p:nvSpPr>
          <p:cNvPr id="18" name="Parallelogram 17"/>
          <p:cNvSpPr/>
          <p:nvPr/>
        </p:nvSpPr>
        <p:spPr>
          <a:xfrm>
            <a:off x="5486400" y="4733314"/>
            <a:ext cx="2057400" cy="429566"/>
          </a:xfrm>
          <a:prstGeom prst="parallelogram">
            <a:avLst/>
          </a:prstGeom>
          <a:solidFill>
            <a:srgbClr val="FF66FF"/>
          </a:solidFill>
          <a:ln>
            <a:noFill/>
          </a:ln>
          <a:effectLst>
            <a:glow rad="127000">
              <a:srgbClr val="FF0000"/>
            </a:glow>
            <a:reflection blurRad="6350" stA="50000" endA="295" endPos="92000" dist="101600" dir="5400000" sy="-100000" algn="bl" rotWithShape="0"/>
          </a:effectLst>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Write UCA0TXBUF</a:t>
            </a:r>
            <a:endPar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p:cNvSpPr txBox="1"/>
          <p:nvPr/>
        </p:nvSpPr>
        <p:spPr>
          <a:xfrm>
            <a:off x="7162800" y="4347024"/>
            <a:ext cx="9144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Calibri" panose="020F0502020204030204"/>
                <a:ea typeface="+mn-ea"/>
                <a:cs typeface="+mn-cs"/>
              </a:rPr>
              <a:t>Idle</a:t>
            </a:r>
          </a:p>
        </p:txBody>
      </p:sp>
      <p:sp>
        <p:nvSpPr>
          <p:cNvPr id="20" name="TextBox 19"/>
          <p:cNvSpPr txBox="1"/>
          <p:nvPr/>
        </p:nvSpPr>
        <p:spPr>
          <a:xfrm>
            <a:off x="2845038" y="4329835"/>
            <a:ext cx="13042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Calibri" panose="020F0502020204030204"/>
                <a:ea typeface="+mn-ea"/>
                <a:cs typeface="+mn-cs"/>
              </a:rPr>
              <a:t>Not empty</a:t>
            </a:r>
          </a:p>
        </p:txBody>
      </p:sp>
      <p:cxnSp>
        <p:nvCxnSpPr>
          <p:cNvPr id="21" name="Straight Arrow Connector 20"/>
          <p:cNvCxnSpPr/>
          <p:nvPr/>
        </p:nvCxnSpPr>
        <p:spPr>
          <a:xfrm>
            <a:off x="2409050" y="3625414"/>
            <a:ext cx="0" cy="36576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1300" y="3627774"/>
            <a:ext cx="0" cy="36576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409050" y="4544820"/>
            <a:ext cx="0" cy="18288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596447" y="4554027"/>
            <a:ext cx="0" cy="18288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389484" y="5143462"/>
            <a:ext cx="0" cy="27432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553200" y="5160651"/>
            <a:ext cx="0" cy="27432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1"/>
          </p:cNvCxnSpPr>
          <p:nvPr/>
        </p:nvCxnSpPr>
        <p:spPr>
          <a:xfrm flipH="1">
            <a:off x="1149692" y="4232038"/>
            <a:ext cx="613719"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149692" y="3434915"/>
            <a:ext cx="10297" cy="797123"/>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9" idx="2"/>
          </p:cNvCxnSpPr>
          <p:nvPr/>
        </p:nvCxnSpPr>
        <p:spPr>
          <a:xfrm>
            <a:off x="1149692" y="3434915"/>
            <a:ext cx="609599" cy="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373440" y="4249227"/>
            <a:ext cx="613719"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373440" y="3452104"/>
            <a:ext cx="10297" cy="797123"/>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373440" y="3452104"/>
            <a:ext cx="609599" cy="0"/>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46371" y="4198284"/>
            <a:ext cx="228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0</a:t>
            </a:r>
          </a:p>
        </p:txBody>
      </p:sp>
      <p:sp>
        <p:nvSpPr>
          <p:cNvPr id="34" name="TextBox 33"/>
          <p:cNvSpPr txBox="1"/>
          <p:nvPr/>
        </p:nvSpPr>
        <p:spPr>
          <a:xfrm>
            <a:off x="5697649" y="4215732"/>
            <a:ext cx="228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0</a:t>
            </a:r>
          </a:p>
        </p:txBody>
      </p:sp>
      <p:sp>
        <p:nvSpPr>
          <p:cNvPr id="35" name="Rectangle 34"/>
          <p:cNvSpPr/>
          <p:nvPr/>
        </p:nvSpPr>
        <p:spPr>
          <a:xfrm>
            <a:off x="5460602" y="3933755"/>
            <a:ext cx="53623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2FE0E"/>
                </a:solidFill>
                <a:effectLst/>
                <a:uLnTx/>
                <a:uFillTx/>
                <a:latin typeface="Calibri" panose="020F0502020204030204"/>
                <a:ea typeface="+mn-ea"/>
                <a:cs typeface="+mn-cs"/>
              </a:rPr>
              <a:t>Busy</a:t>
            </a:r>
          </a:p>
        </p:txBody>
      </p:sp>
      <p:sp>
        <p:nvSpPr>
          <p:cNvPr id="36" name="Rectangle 35"/>
          <p:cNvSpPr/>
          <p:nvPr/>
        </p:nvSpPr>
        <p:spPr>
          <a:xfrm>
            <a:off x="1241494" y="3890507"/>
            <a:ext cx="66325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2FE0E"/>
                </a:solidFill>
                <a:effectLst/>
                <a:uLnTx/>
                <a:uFillTx/>
                <a:latin typeface="Calibri" panose="020F0502020204030204"/>
                <a:ea typeface="+mn-ea"/>
                <a:cs typeface="+mn-cs"/>
              </a:rPr>
              <a:t>empty</a:t>
            </a:r>
          </a:p>
        </p:txBody>
      </p:sp>
      <p:sp>
        <p:nvSpPr>
          <p:cNvPr id="37" name="TextBox 36"/>
          <p:cNvSpPr txBox="1"/>
          <p:nvPr/>
        </p:nvSpPr>
        <p:spPr>
          <a:xfrm>
            <a:off x="2001793" y="4386596"/>
            <a:ext cx="228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1</a:t>
            </a:r>
          </a:p>
        </p:txBody>
      </p:sp>
      <p:sp>
        <p:nvSpPr>
          <p:cNvPr id="38" name="TextBox 37"/>
          <p:cNvSpPr txBox="1"/>
          <p:nvPr/>
        </p:nvSpPr>
        <p:spPr>
          <a:xfrm>
            <a:off x="6197173" y="4403785"/>
            <a:ext cx="228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FE0E"/>
                </a:solidFill>
                <a:effectLst/>
                <a:uLnTx/>
                <a:uFillTx/>
                <a:latin typeface="Times New Roman" panose="02020603050405020304" pitchFamily="18" charset="0"/>
                <a:ea typeface="+mn-ea"/>
                <a:cs typeface="Times New Roman" panose="02020603050405020304" pitchFamily="18" charset="0"/>
              </a:rPr>
              <a:t>1</a:t>
            </a:r>
          </a:p>
        </p:txBody>
      </p:sp>
    </p:spTree>
    <p:extLst>
      <p:ext uri="{BB962C8B-B14F-4D97-AF65-F5344CB8AC3E}">
        <p14:creationId xmlns:p14="http://schemas.microsoft.com/office/powerpoint/2010/main" val="1395895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611779"/>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152400" y="533400"/>
            <a:ext cx="9144000" cy="61863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void</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err="1">
                <a:ln>
                  <a:noFill/>
                </a:ln>
                <a:solidFill>
                  <a:srgbClr val="00FFFF"/>
                </a:solidFill>
                <a:effectLst/>
                <a:uLnTx/>
                <a:uFillTx/>
                <a:latin typeface="Calibri" panose="020F0502020204030204"/>
                <a:ea typeface="+mn-ea"/>
                <a:cs typeface="Times New Roman" panose="02020603050405020304" pitchFamily="18" charset="0"/>
              </a:rPr>
              <a:t>UART_Init</a:t>
            </a:r>
            <a:r>
              <a:rPr kumimoji="0" lang="en-US" sz="1200" b="1" i="1" u="none" strike="noStrike" kern="1200" cap="none" spc="0" normalizeH="0" baseline="0" noProof="0" dirty="0">
                <a:ln>
                  <a:noFill/>
                </a:ln>
                <a:solidFill>
                  <a:srgbClr val="FF00FF"/>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EUSCI_A0-&gt;CTLW0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0x0001;  	</a:t>
            </a: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hold the USCI module in reset mode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bit15=0,           no parity 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bit14=x,           not used when parity is disabled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bit13=0,           LSB first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bit12=0,           8-bit data length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bit11=0,           1 stop bit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bits10-8=000, asynchronous UART mode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bits7-6=11,     clock source to SMCLK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bit5=0,             reject erroneous characters and do not set flag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bit4=0,             do not set flag for break characters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bit3=0,             not dormant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bit2=0,             transmit data, not address (not used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bit1=0,             do not transmit break (not used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 bit0=1,             hold logic in reset state while configuring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EUSCI_A0-&gt;CTLW0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0x00C1;		FREQUENCY </a:t>
            </a:r>
            <a:r>
              <a:rPr kumimoji="0" lang="en-US" sz="1200" b="1" i="1" u="none" strike="noStrike" kern="1200" cap="none" spc="0" normalizeH="0" baseline="0" noProof="0">
                <a:ln>
                  <a:noFill/>
                </a:ln>
                <a:solidFill>
                  <a:srgbClr val="FFFF00"/>
                </a:solidFill>
                <a:effectLst/>
                <a:uLnTx/>
                <a:uFillTx/>
                <a:latin typeface="Calibri" panose="020F0502020204030204"/>
                <a:ea typeface="+mn-ea"/>
                <a:cs typeface="Times New Roman" panose="02020603050405020304" pitchFamily="18" charset="0"/>
              </a:rPr>
              <a:t>MHz   Baud Rate is 115200</a:t>
            </a:r>
            <a:endPar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EUSCI_A0-&gt;BRW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26;        			  </a:t>
            </a: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UCBR = baud rate = </a:t>
            </a:r>
            <a:r>
              <a:rPr kumimoji="0" lang="en-US" sz="1200" b="1" i="1" u="sng" strike="noStrike" kern="1200" cap="none" spc="0" normalizeH="0" baseline="0" noProof="0" dirty="0" err="1">
                <a:ln>
                  <a:noFill/>
                </a:ln>
                <a:solidFill>
                  <a:srgbClr val="02FE0E"/>
                </a:solidFill>
                <a:effectLst/>
                <a:uLnTx/>
                <a:uFillTx/>
                <a:latin typeface="Calibri" panose="020F0502020204030204"/>
                <a:ea typeface="+mn-ea"/>
                <a:cs typeface="Times New Roman" panose="02020603050405020304" pitchFamily="18" charset="0"/>
              </a:rPr>
              <a:t>int</a:t>
            </a:r>
            <a:r>
              <a:rPr kumimoji="0" lang="en-US" sz="1200" b="1" i="1" u="sng"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(N) =26 = clock/baud rate = 26.0417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EUSCI_A0-&gt;MCTLW &amp;=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0xFFFE;</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&amp;=~BIT0;</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clear first and second modulation stage bit fields,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P1SEL0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P1SEL1 &amp;=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0x0C;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configure P1.3 and P1.2 as primary module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EUSCI_A0-&gt;CTLW0 &amp;= ~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0x0001;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enable the USCI 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fr-FR"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EUSCI_A0-&gt;IE &amp;= ~ </a:t>
            </a:r>
            <a:r>
              <a:rPr kumimoji="0" lang="fr-FR"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0x000F;     </a:t>
            </a:r>
            <a:r>
              <a:rPr kumimoji="0" lang="fr-FR"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fr-FR"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a:t>
            </a:r>
            <a:r>
              <a:rPr kumimoji="0" lang="fr-FR" sz="1200" b="1" i="1" u="none" strike="noStrike" kern="1200" cap="none" spc="0" normalizeH="0" baseline="0" noProof="0" dirty="0" err="1">
                <a:ln>
                  <a:noFill/>
                </a:ln>
                <a:solidFill>
                  <a:srgbClr val="02FE0E"/>
                </a:solidFill>
                <a:effectLst/>
                <a:uLnTx/>
                <a:uFillTx/>
                <a:latin typeface="Calibri" panose="020F0502020204030204"/>
                <a:ea typeface="+mn-ea"/>
                <a:cs typeface="Times New Roman" panose="02020603050405020304" pitchFamily="18" charset="0"/>
              </a:rPr>
              <a:t>disable</a:t>
            </a:r>
            <a:r>
              <a:rPr kumimoji="0" lang="fr-FR"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a:t>
            </a:r>
            <a:r>
              <a:rPr kumimoji="0" lang="fr-FR" sz="1200" b="1" i="1" u="none" strike="noStrike" kern="1200" cap="none" spc="0" normalizeH="0" baseline="0" noProof="0" dirty="0" err="1">
                <a:ln>
                  <a:noFill/>
                </a:ln>
                <a:solidFill>
                  <a:srgbClr val="02FE0E"/>
                </a:solidFill>
                <a:effectLst/>
                <a:uLnTx/>
                <a:uFillTx/>
                <a:latin typeface="Calibri" panose="020F0502020204030204"/>
                <a:ea typeface="+mn-ea"/>
                <a:cs typeface="Times New Roman" panose="02020603050405020304" pitchFamily="18" charset="0"/>
              </a:rPr>
              <a:t>interrupts</a:t>
            </a:r>
            <a:endParaRPr kumimoji="0" lang="fr-FR" sz="1200" b="1" i="1"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Wait for new serial port input, then return byte in receive buffer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char</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err="1">
                <a:ln>
                  <a:noFill/>
                </a:ln>
                <a:solidFill>
                  <a:srgbClr val="00FFFF"/>
                </a:solidFill>
                <a:effectLst/>
                <a:uLnTx/>
                <a:uFillTx/>
                <a:latin typeface="Calibri" panose="020F0502020204030204"/>
                <a:ea typeface="+mn-ea"/>
                <a:cs typeface="Times New Roman" panose="02020603050405020304" pitchFamily="18" charset="0"/>
              </a:rPr>
              <a:t>UART_InChar</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 (void){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00FFFF"/>
                </a:solidFill>
                <a:effectLst/>
                <a:uLnTx/>
                <a:uFillTx/>
                <a:latin typeface="Calibri" panose="020F0502020204030204"/>
                <a:ea typeface="+mn-ea"/>
                <a:cs typeface="Times New Roman" panose="02020603050405020304" pitchFamily="18" charset="0"/>
              </a:rPr>
              <a:t>while((EUSCI_A0-&gt;IFG&amp;0x01)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return((char)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(EUSCI_A0-&gt;RXBUF));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2FE0E"/>
                </a:solidFill>
                <a:effectLst/>
                <a:uLnTx/>
                <a:uFillTx/>
                <a:latin typeface="Calibri" panose="020F0502020204030204"/>
                <a:ea typeface="+mn-ea"/>
                <a:cs typeface="Times New Roman" panose="02020603050405020304" pitchFamily="18" charset="0"/>
              </a:rPr>
              <a:t>// Wait for last byte to be sent, then output character by placing in transmit buffer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void</a:t>
            </a:r>
            <a:r>
              <a:rPr kumimoji="0" lang="en-US" sz="1200" b="1" i="1" u="none" strike="noStrike" kern="1200" cap="none" spc="0" normalizeH="0" baseline="0" noProof="0" dirty="0">
                <a:ln>
                  <a:noFill/>
                </a:ln>
                <a:solidFill>
                  <a:srgbClr val="00FFFF"/>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err="1">
                <a:ln>
                  <a:noFill/>
                </a:ln>
                <a:solidFill>
                  <a:srgbClr val="00FFFF"/>
                </a:solidFill>
                <a:effectLst/>
                <a:uLnTx/>
                <a:uFillTx/>
                <a:latin typeface="Calibri" panose="020F0502020204030204"/>
                <a:ea typeface="+mn-ea"/>
                <a:cs typeface="Times New Roman" panose="02020603050405020304" pitchFamily="18" charset="0"/>
              </a:rPr>
              <a:t>UART_OutChar</a:t>
            </a:r>
            <a:r>
              <a:rPr kumimoji="0" lang="en-US" sz="1200" b="1" i="1" u="none" strike="noStrike" kern="1200" cap="none" spc="0" normalizeH="0" baseline="0" noProof="0" dirty="0">
                <a:ln>
                  <a:noFill/>
                </a:ln>
                <a:solidFill>
                  <a:srgbClr val="00FFFF"/>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(char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FF33CC"/>
                </a:solidFill>
                <a:effectLst/>
                <a:uLnTx/>
                <a:uFillTx/>
                <a:latin typeface="Calibri" panose="020F0502020204030204"/>
                <a:ea typeface="+mn-ea"/>
                <a:cs typeface="Times New Roman" panose="02020603050405020304" pitchFamily="18" charset="0"/>
              </a:rPr>
              <a:t>while((EUSCI_A0-&gt;IFG&amp;0x02)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a:t>
            </a:r>
            <a:r>
              <a:rPr kumimoji="0" lang="en-US" sz="1200" b="1" i="1" u="none" strike="noStrike" kern="1200" cap="none" spc="0" normalizeH="0" baseline="0" noProof="0" dirty="0">
                <a:ln>
                  <a:noFill/>
                </a:ln>
                <a:solidFill>
                  <a:srgbClr val="00FFFF"/>
                </a:solidFill>
                <a:effectLst/>
                <a:uLnTx/>
                <a:uFillTx/>
                <a:latin typeface="Calibri" panose="020F0502020204030204"/>
                <a:ea typeface="+mn-ea"/>
                <a:cs typeface="Times New Roman" panose="02020603050405020304" pitchFamily="18" charset="0"/>
              </a:rPr>
              <a:t>EUSCI_A0-&gt;</a:t>
            </a: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TXBUF =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rPr>
              <a:t>}</a:t>
            </a:r>
            <a:endParaRPr kumimoji="0" lang="en-US" sz="1200" b="0" i="0" u="none" strike="noStrike" kern="1200" cap="none" spc="0" normalizeH="0" baseline="0" noProof="0" dirty="0">
              <a:ln>
                <a:noFill/>
              </a:ln>
              <a:solidFill>
                <a:srgbClr val="FFFF00"/>
              </a:solidFill>
              <a:effectLst/>
              <a:uLnTx/>
              <a:uFillTx/>
              <a:latin typeface="Calibri" panose="020F0502020204030204"/>
              <a:ea typeface="+mn-ea"/>
              <a:cs typeface="Times New Roman" panose="02020603050405020304" pitchFamily="18" charset="0"/>
            </a:endParaRPr>
          </a:p>
        </p:txBody>
      </p:sp>
      <p:sp>
        <p:nvSpPr>
          <p:cNvPr id="3" name="TextBox 2"/>
          <p:cNvSpPr txBox="1"/>
          <p:nvPr/>
        </p:nvSpPr>
        <p:spPr>
          <a:xfrm>
            <a:off x="914400" y="39130"/>
            <a:ext cx="83296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FF33CC"/>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Example code for a simple driver for the MSP432 serial port</a:t>
            </a:r>
          </a:p>
        </p:txBody>
      </p:sp>
      <p:sp>
        <p:nvSpPr>
          <p:cNvPr id="4" name="Rectangle 3"/>
          <p:cNvSpPr/>
          <p:nvPr/>
        </p:nvSpPr>
        <p:spPr>
          <a:xfrm>
            <a:off x="0" y="6611779"/>
            <a:ext cx="9144000" cy="25391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FF00"/>
                </a:solidFill>
                <a:effectLst/>
                <a:uLnTx/>
                <a:uFillTx/>
                <a:latin typeface="Arial Black" panose="020B0A04020102020204" pitchFamily="34" charset="0"/>
                <a:ea typeface="+mn-ea"/>
                <a:cs typeface="Times New Roman" panose="02020603050405020304" pitchFamily="18" charset="0"/>
              </a:rPr>
              <a:t>Dr. Nabeeh Kandalaft		EGR226 Grand valley State University		</a:t>
            </a:r>
          </a:p>
        </p:txBody>
      </p:sp>
      <p:pic>
        <p:nvPicPr>
          <p:cNvPr id="5" name="Picture 4"/>
          <p:cNvPicPr>
            <a:picLocks noChangeAspect="1"/>
          </p:cNvPicPr>
          <p:nvPr/>
        </p:nvPicPr>
        <p:blipFill>
          <a:blip r:embed="rId2"/>
          <a:stretch>
            <a:fillRect/>
          </a:stretch>
        </p:blipFill>
        <p:spPr>
          <a:xfrm>
            <a:off x="3505200" y="1143000"/>
            <a:ext cx="5536504" cy="990600"/>
          </a:xfrm>
          <a:prstGeom prst="rect">
            <a:avLst/>
          </a:prstGeom>
        </p:spPr>
      </p:pic>
      <p:sp>
        <p:nvSpPr>
          <p:cNvPr id="7" name="Rectangle 6"/>
          <p:cNvSpPr/>
          <p:nvPr/>
        </p:nvSpPr>
        <p:spPr>
          <a:xfrm>
            <a:off x="6728378" y="796751"/>
            <a:ext cx="231332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FFFF"/>
                </a:solidFill>
                <a:effectLst/>
                <a:uLnTx/>
                <a:uFillTx/>
                <a:latin typeface="Arial" panose="020B0604020202020204" pitchFamily="34" charset="0"/>
                <a:ea typeface="+mn-ea"/>
                <a:cs typeface="+mn-cs"/>
              </a:rPr>
              <a:t>UCAxCTLW0 Register</a:t>
            </a:r>
            <a:endParaRPr kumimoji="0" lang="en-US" sz="1600" b="0" i="0" u="none" strike="noStrike" kern="1200" cap="none" spc="0" normalizeH="0" baseline="0" noProof="0" dirty="0">
              <a:ln>
                <a:noFill/>
              </a:ln>
              <a:solidFill>
                <a:srgbClr val="00FFFF"/>
              </a:solidFill>
              <a:effectLst/>
              <a:uLnTx/>
              <a:uFillTx/>
              <a:latin typeface="Calibri" panose="020F0502020204030204"/>
              <a:ea typeface="+mn-ea"/>
              <a:cs typeface="+mn-cs"/>
            </a:endParaRPr>
          </a:p>
        </p:txBody>
      </p:sp>
      <p:sp>
        <p:nvSpPr>
          <p:cNvPr id="8" name="Rectangle 7"/>
          <p:cNvSpPr/>
          <p:nvPr/>
        </p:nvSpPr>
        <p:spPr>
          <a:xfrm>
            <a:off x="5227396" y="2450643"/>
            <a:ext cx="303307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FFFF"/>
                </a:solidFill>
                <a:effectLst/>
                <a:uLnTx/>
                <a:uFillTx/>
                <a:latin typeface="Arial" panose="020B0604020202020204" pitchFamily="34" charset="0"/>
                <a:ea typeface="+mn-ea"/>
                <a:cs typeface="+mn-cs"/>
              </a:rPr>
              <a:t>eUSCI_Ax-&gt;CTLWO = 0X0001</a:t>
            </a:r>
          </a:p>
        </p:txBody>
      </p:sp>
      <p:sp>
        <p:nvSpPr>
          <p:cNvPr id="9" name="Rectangle 8"/>
          <p:cNvSpPr/>
          <p:nvPr/>
        </p:nvSpPr>
        <p:spPr>
          <a:xfrm>
            <a:off x="5591175" y="2479954"/>
            <a:ext cx="378606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FFFF"/>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FFFF"/>
                </a:solidFill>
                <a:effectLst/>
                <a:uLnTx/>
                <a:uFillTx/>
                <a:latin typeface="Arial" panose="020B0604020202020204" pitchFamily="34" charset="0"/>
                <a:ea typeface="+mn-ea"/>
                <a:cs typeface="+mn-cs"/>
              </a:rPr>
              <a:t>    UCA0CTLW0 |= UCSWRST; </a:t>
            </a:r>
          </a:p>
        </p:txBody>
      </p:sp>
    </p:spTree>
    <p:extLst>
      <p:ext uri="{BB962C8B-B14F-4D97-AF65-F5344CB8AC3E}">
        <p14:creationId xmlns:p14="http://schemas.microsoft.com/office/powerpoint/2010/main" val="21091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2743200"/>
            <a:ext cx="9144000" cy="76944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00FF00"/>
                </a:solidFill>
                <a:effectLst/>
                <a:uLnTx/>
                <a:uFillTx/>
                <a:latin typeface="Times New Roman" panose="02020603050405020304" pitchFamily="18" charset="0"/>
                <a:cs typeface="Times New Roman" panose="02020603050405020304" pitchFamily="18" charset="0"/>
              </a:rPr>
              <a:t>RS232</a:t>
            </a:r>
            <a:endParaRPr kumimoji="0" lang="en-US" sz="4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1346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76200" y="0"/>
            <a:ext cx="8991600" cy="762000"/>
          </a:xfrm>
        </p:spPr>
        <p:txBody>
          <a:bodyPr>
            <a:normAutofit/>
          </a:bodyPr>
          <a:lstStyle/>
          <a:p>
            <a:r>
              <a:rPr lang="en-US" sz="2800" dirty="0"/>
              <a:t>Example Code for Keypad Scan</a:t>
            </a:r>
          </a:p>
        </p:txBody>
      </p:sp>
      <p:sp>
        <p:nvSpPr>
          <p:cNvPr id="2" name="Rectangle 1"/>
          <p:cNvSpPr/>
          <p:nvPr/>
        </p:nvSpPr>
        <p:spPr>
          <a:xfrm>
            <a:off x="111086" y="609600"/>
            <a:ext cx="8956713" cy="6324808"/>
          </a:xfrm>
          <a:prstGeom prst="rect">
            <a:avLst/>
          </a:prstGeom>
        </p:spPr>
        <p:txBody>
          <a:bodyPr wrap="square">
            <a:spAutoFit/>
          </a:bodyPr>
          <a:lstStyle/>
          <a:p>
            <a:r>
              <a:rPr lang="en-US" sz="1500" b="1" dirty="0">
                <a:solidFill>
                  <a:srgbClr val="7F0055"/>
                </a:solidFill>
                <a:latin typeface="Courier New" panose="02070309020205020404" pitchFamily="49" charset="0"/>
              </a:rPr>
              <a:t>char</a:t>
            </a:r>
            <a:r>
              <a:rPr lang="en-US" sz="1500" b="1" dirty="0">
                <a:solidFill>
                  <a:srgbClr val="000000"/>
                </a:solidFill>
                <a:latin typeface="Courier New" panose="02070309020205020404" pitchFamily="49" charset="0"/>
              </a:rPr>
              <a:t> </a:t>
            </a:r>
            <a:r>
              <a:rPr lang="en-US" sz="1500" b="1" dirty="0" err="1">
                <a:solidFill>
                  <a:srgbClr val="000000"/>
                </a:solidFill>
                <a:latin typeface="Courier New" panose="02070309020205020404" pitchFamily="49" charset="0"/>
              </a:rPr>
              <a:t>keypad_getkey</a:t>
            </a:r>
            <a:r>
              <a:rPr lang="en-US" sz="1500" b="1" dirty="0">
                <a:solidFill>
                  <a:srgbClr val="000000"/>
                </a:solidFill>
                <a:latin typeface="Courier New" panose="02070309020205020404" pitchFamily="49" charset="0"/>
              </a:rPr>
              <a:t>(</a:t>
            </a:r>
            <a:r>
              <a:rPr lang="en-US" sz="1500" b="1" dirty="0">
                <a:solidFill>
                  <a:srgbClr val="7F0055"/>
                </a:solidFill>
                <a:latin typeface="Courier New" panose="02070309020205020404" pitchFamily="49" charset="0"/>
              </a:rPr>
              <a:t>void</a:t>
            </a:r>
            <a:r>
              <a:rPr lang="en-US" sz="1500" b="1" dirty="0">
                <a:solidFill>
                  <a:srgbClr val="000000"/>
                </a:solidFill>
                <a:latin typeface="Courier New" panose="02070309020205020404" pitchFamily="49" charset="0"/>
              </a:rPr>
              <a:t>) {  // assumes port 4 bits 0-3 are connected to rows</a:t>
            </a:r>
          </a:p>
          <a:p>
            <a:r>
              <a:rPr lang="en-US" sz="1500" dirty="0">
                <a:solidFill>
                  <a:srgbClr val="000000"/>
                </a:solidFill>
                <a:latin typeface="Courier New" panose="02070309020205020404" pitchFamily="49" charset="0"/>
              </a:rPr>
              <a:t>    </a:t>
            </a:r>
            <a:r>
              <a:rPr lang="en-US" sz="1500" b="1" dirty="0" err="1">
                <a:solidFill>
                  <a:srgbClr val="7F0055"/>
                </a:solidFill>
                <a:latin typeface="Courier New" panose="02070309020205020404" pitchFamily="49" charset="0"/>
              </a:rPr>
              <a:t>int</a:t>
            </a:r>
            <a:r>
              <a:rPr lang="en-US" sz="1500" b="1" dirty="0">
                <a:solidFill>
                  <a:srgbClr val="000000"/>
                </a:solidFill>
                <a:latin typeface="Courier New" panose="02070309020205020404" pitchFamily="49" charset="0"/>
              </a:rPr>
              <a:t> row, col;           // bits 4,5,6 are connected to columns</a:t>
            </a:r>
          </a:p>
          <a:p>
            <a:r>
              <a:rPr lang="en-US" sz="1500" dirty="0">
                <a:solidFill>
                  <a:srgbClr val="000000"/>
                </a:solidFill>
                <a:latin typeface="Courier New" panose="02070309020205020404" pitchFamily="49" charset="0"/>
              </a:rPr>
              <a:t>    </a:t>
            </a:r>
            <a:r>
              <a:rPr lang="en-US" sz="1500" b="1" dirty="0" err="1">
                <a:solidFill>
                  <a:srgbClr val="7F0055"/>
                </a:solidFill>
                <a:latin typeface="Courier New" panose="02070309020205020404" pitchFamily="49" charset="0"/>
              </a:rPr>
              <a:t>const</a:t>
            </a:r>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char</a:t>
            </a:r>
            <a:r>
              <a:rPr lang="en-US" sz="1500" b="1" dirty="0">
                <a:solidFill>
                  <a:srgbClr val="000000"/>
                </a:solidFill>
                <a:latin typeface="Courier New" panose="02070309020205020404" pitchFamily="49" charset="0"/>
              </a:rPr>
              <a:t> </a:t>
            </a:r>
            <a:r>
              <a:rPr lang="en-US" sz="1500" b="1" dirty="0" err="1">
                <a:solidFill>
                  <a:srgbClr val="000000"/>
                </a:solidFill>
                <a:latin typeface="Courier New" panose="02070309020205020404" pitchFamily="49" charset="0"/>
              </a:rPr>
              <a:t>column_select</a:t>
            </a:r>
            <a:r>
              <a:rPr lang="en-US" sz="1500" b="1" dirty="0">
                <a:solidFill>
                  <a:srgbClr val="000000"/>
                </a:solidFill>
                <a:latin typeface="Courier New" panose="02070309020205020404" pitchFamily="49" charset="0"/>
              </a:rPr>
              <a:t>[] = {0x10, 0x20, 0x40}; </a:t>
            </a:r>
            <a:r>
              <a:rPr lang="en-US" sz="1500" b="1" dirty="0">
                <a:solidFill>
                  <a:srgbClr val="3F7F5F"/>
                </a:solidFill>
                <a:latin typeface="Courier New" panose="02070309020205020404" pitchFamily="49" charset="0"/>
              </a:rPr>
              <a:t>// one column is active</a:t>
            </a:r>
          </a:p>
          <a:p>
            <a:endParaRPr lang="en-US" sz="1500" dirty="0">
              <a:latin typeface="Courier New" panose="02070309020205020404" pitchFamily="49" charset="0"/>
            </a:endParaRPr>
          </a:p>
          <a:p>
            <a:r>
              <a:rPr lang="en-US" sz="1500" b="1" dirty="0">
                <a:solidFill>
                  <a:srgbClr val="000000"/>
                </a:solidFill>
                <a:latin typeface="Courier New" panose="02070309020205020404" pitchFamily="49" charset="0"/>
              </a:rPr>
              <a:t>    </a:t>
            </a:r>
            <a:r>
              <a:rPr lang="en-US" sz="1500" b="1" dirty="0">
                <a:solidFill>
                  <a:srgbClr val="3F7F5F"/>
                </a:solidFill>
                <a:latin typeface="Courier New" panose="02070309020205020404" pitchFamily="49" charset="0"/>
              </a:rPr>
              <a:t>// Activates one column at a time, read the input to see which column</a:t>
            </a:r>
          </a:p>
          <a:p>
            <a:r>
              <a:rPr lang="it-IT" sz="1500" b="1" dirty="0">
                <a:solidFill>
                  <a:srgbClr val="000000"/>
                </a:solidFill>
                <a:latin typeface="Courier New" panose="02070309020205020404" pitchFamily="49" charset="0"/>
              </a:rPr>
              <a:t>    </a:t>
            </a:r>
            <a:r>
              <a:rPr lang="it-IT" sz="1500" b="1" dirty="0">
                <a:solidFill>
                  <a:srgbClr val="7F0055"/>
                </a:solidFill>
                <a:latin typeface="Courier New" panose="02070309020205020404" pitchFamily="49" charset="0"/>
              </a:rPr>
              <a:t>for</a:t>
            </a:r>
            <a:r>
              <a:rPr lang="it-IT" sz="1500" b="1" dirty="0">
                <a:solidFill>
                  <a:srgbClr val="000000"/>
                </a:solidFill>
                <a:latin typeface="Courier New" panose="02070309020205020404" pitchFamily="49" charset="0"/>
              </a:rPr>
              <a:t> (col = 0; col &lt; 3; col++) {</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DIR</a:t>
            </a:r>
            <a:r>
              <a:rPr lang="en-US" sz="1500" b="1" dirty="0">
                <a:solidFill>
                  <a:srgbClr val="000000"/>
                </a:solidFill>
                <a:latin typeface="Courier New" panose="02070309020205020404" pitchFamily="49" charset="0"/>
              </a:rPr>
              <a:t> &amp;= ~0xF0;               </a:t>
            </a:r>
            <a:r>
              <a:rPr lang="en-US" sz="1500" b="1" dirty="0">
                <a:solidFill>
                  <a:srgbClr val="3F7F5F"/>
                </a:solidFill>
                <a:latin typeface="Courier New" panose="02070309020205020404" pitchFamily="49" charset="0"/>
              </a:rPr>
              <a:t>// 1 disable all columns </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DIR</a:t>
            </a:r>
            <a:r>
              <a:rPr lang="en-US" sz="1500" b="1" dirty="0">
                <a:solidFill>
                  <a:srgbClr val="000000"/>
                </a:solidFill>
                <a:latin typeface="Courier New" panose="02070309020205020404" pitchFamily="49" charset="0"/>
              </a:rPr>
              <a:t> |= </a:t>
            </a:r>
            <a:r>
              <a:rPr lang="en-US" sz="1500" b="1" dirty="0" err="1">
                <a:solidFill>
                  <a:srgbClr val="000000"/>
                </a:solidFill>
                <a:latin typeface="Courier New" panose="02070309020205020404" pitchFamily="49" charset="0"/>
              </a:rPr>
              <a:t>column_select</a:t>
            </a:r>
            <a:r>
              <a:rPr lang="en-US" sz="1500" b="1" dirty="0">
                <a:solidFill>
                  <a:srgbClr val="000000"/>
                </a:solidFill>
                <a:latin typeface="Courier New" panose="02070309020205020404" pitchFamily="49" charset="0"/>
              </a:rPr>
              <a:t>[col];  /</a:t>
            </a:r>
            <a:r>
              <a:rPr lang="en-US" sz="1500" b="1" dirty="0">
                <a:solidFill>
                  <a:srgbClr val="3F7F5F"/>
                </a:solidFill>
                <a:latin typeface="Courier New" panose="02070309020205020404" pitchFamily="49" charset="0"/>
              </a:rPr>
              <a:t>/ 2 enable one column at a time</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OUT</a:t>
            </a:r>
            <a:r>
              <a:rPr lang="en-US" sz="1500" b="1" dirty="0">
                <a:solidFill>
                  <a:srgbClr val="000000"/>
                </a:solidFill>
                <a:latin typeface="Courier New" panose="02070309020205020404" pitchFamily="49" charset="0"/>
              </a:rPr>
              <a:t> &amp;= ~</a:t>
            </a:r>
            <a:r>
              <a:rPr lang="en-US" sz="1500" b="1" dirty="0" err="1">
                <a:solidFill>
                  <a:srgbClr val="000000"/>
                </a:solidFill>
                <a:latin typeface="Courier New" panose="02070309020205020404" pitchFamily="49" charset="0"/>
              </a:rPr>
              <a:t>column_select</a:t>
            </a:r>
            <a:r>
              <a:rPr lang="en-US" sz="1500" b="1" dirty="0">
                <a:solidFill>
                  <a:srgbClr val="000000"/>
                </a:solidFill>
                <a:latin typeface="Courier New" panose="02070309020205020404" pitchFamily="49" charset="0"/>
              </a:rPr>
              <a:t>[col]; </a:t>
            </a:r>
            <a:r>
              <a:rPr lang="en-US" sz="1500" b="1" dirty="0">
                <a:solidFill>
                  <a:srgbClr val="3F7F5F"/>
                </a:solidFill>
                <a:latin typeface="Courier New" panose="02070309020205020404" pitchFamily="49" charset="0"/>
              </a:rPr>
              <a:t>// 3 drive the active column low</a:t>
            </a:r>
          </a:p>
          <a:p>
            <a:r>
              <a:rPr lang="en-US" sz="1500" b="1" dirty="0">
                <a:solidFill>
                  <a:srgbClr val="000000"/>
                </a:solidFill>
                <a:latin typeface="Courier New" panose="02070309020205020404" pitchFamily="49" charset="0"/>
              </a:rPr>
              <a:t>        __</a:t>
            </a:r>
            <a:r>
              <a:rPr lang="en-US" sz="1500" b="1" dirty="0" err="1">
                <a:solidFill>
                  <a:srgbClr val="000000"/>
                </a:solidFill>
                <a:latin typeface="Courier New" panose="02070309020205020404" pitchFamily="49" charset="0"/>
              </a:rPr>
              <a:t>delay_cycles</a:t>
            </a:r>
            <a:r>
              <a:rPr lang="en-US" sz="1500" b="1" dirty="0">
                <a:solidFill>
                  <a:srgbClr val="000000"/>
                </a:solidFill>
                <a:latin typeface="Courier New" panose="02070309020205020404" pitchFamily="49" charset="0"/>
              </a:rPr>
              <a:t>(10);             </a:t>
            </a:r>
            <a:r>
              <a:rPr lang="en-US" sz="1500" b="1" dirty="0">
                <a:solidFill>
                  <a:srgbClr val="3F7F5F"/>
                </a:solidFill>
                <a:latin typeface="Courier New" panose="02070309020205020404" pitchFamily="49" charset="0"/>
              </a:rPr>
              <a:t>// 4 wait for signal to settle</a:t>
            </a:r>
          </a:p>
          <a:p>
            <a:r>
              <a:rPr lang="en-US" sz="1500" b="1" dirty="0">
                <a:solidFill>
                  <a:srgbClr val="000000"/>
                </a:solidFill>
                <a:latin typeface="Courier New" panose="02070309020205020404" pitchFamily="49" charset="0"/>
              </a:rPr>
              <a:t>        row = P4-&gt;</a:t>
            </a:r>
            <a:r>
              <a:rPr lang="en-US" sz="1500" b="1" dirty="0">
                <a:solidFill>
                  <a:srgbClr val="0000C0"/>
                </a:solidFill>
                <a:latin typeface="Courier New" panose="02070309020205020404" pitchFamily="49" charset="0"/>
              </a:rPr>
              <a:t>IN</a:t>
            </a:r>
            <a:r>
              <a:rPr lang="en-US" sz="1500" b="1" dirty="0">
                <a:solidFill>
                  <a:srgbClr val="000000"/>
                </a:solidFill>
                <a:latin typeface="Courier New" panose="02070309020205020404" pitchFamily="49" charset="0"/>
              </a:rPr>
              <a:t> &amp; 0x0F;            </a:t>
            </a:r>
            <a:r>
              <a:rPr lang="en-US" sz="1500" b="1" dirty="0">
                <a:solidFill>
                  <a:srgbClr val="3F7F5F"/>
                </a:solidFill>
                <a:latin typeface="Courier New" panose="02070309020205020404" pitchFamily="49" charset="0"/>
              </a:rPr>
              <a:t>// 5 read all rows</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OUT</a:t>
            </a:r>
            <a:r>
              <a:rPr lang="en-US" sz="1500" b="1" dirty="0">
                <a:solidFill>
                  <a:srgbClr val="000000"/>
                </a:solidFill>
                <a:latin typeface="Courier New" panose="02070309020205020404" pitchFamily="49" charset="0"/>
              </a:rPr>
              <a:t> |= </a:t>
            </a:r>
            <a:r>
              <a:rPr lang="en-US" sz="1500" b="1" dirty="0" err="1">
                <a:solidFill>
                  <a:srgbClr val="000000"/>
                </a:solidFill>
                <a:latin typeface="Courier New" panose="02070309020205020404" pitchFamily="49" charset="0"/>
              </a:rPr>
              <a:t>column_select</a:t>
            </a:r>
            <a:r>
              <a:rPr lang="en-US" sz="1500" b="1" dirty="0">
                <a:solidFill>
                  <a:srgbClr val="000000"/>
                </a:solidFill>
                <a:latin typeface="Courier New" panose="02070309020205020404" pitchFamily="49" charset="0"/>
              </a:rPr>
              <a:t>[col];  //</a:t>
            </a:r>
            <a:r>
              <a:rPr lang="en-US" sz="1500" b="1" dirty="0">
                <a:solidFill>
                  <a:srgbClr val="3F7F5F"/>
                </a:solidFill>
                <a:latin typeface="Courier New" panose="02070309020205020404" pitchFamily="49" charset="0"/>
              </a:rPr>
              <a:t> 6 drive the active column high</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(row != 0x0F) </a:t>
            </a:r>
            <a:r>
              <a:rPr lang="en-US" sz="1500" b="1" dirty="0">
                <a:solidFill>
                  <a:srgbClr val="7F0055"/>
                </a:solidFill>
                <a:latin typeface="Courier New" panose="02070309020205020404" pitchFamily="49" charset="0"/>
              </a:rPr>
              <a:t>break</a:t>
            </a:r>
            <a:r>
              <a:rPr lang="en-US" sz="1500" b="1" dirty="0">
                <a:solidFill>
                  <a:srgbClr val="000000"/>
                </a:solidFill>
                <a:latin typeface="Courier New" panose="02070309020205020404" pitchFamily="49" charset="0"/>
              </a:rPr>
              <a:t>;</a:t>
            </a:r>
            <a:r>
              <a:rPr lang="en-US" sz="1500" b="1" dirty="0">
                <a:solidFill>
                  <a:srgbClr val="3F7F5F"/>
                </a:solidFill>
                <a:latin typeface="Courier New" panose="02070309020205020404" pitchFamily="49" charset="0"/>
              </a:rPr>
              <a:t>         // 7 if one of the input is low,      				        // some key is pressed.</a:t>
            </a:r>
          </a:p>
          <a:p>
            <a:r>
              <a:rPr lang="en-US" sz="1500" b="1" dirty="0">
                <a:solidFill>
                  <a:srgbClr val="000000"/>
                </a:solidFill>
                <a:latin typeface="Courier New" panose="02070309020205020404" pitchFamily="49" charset="0"/>
              </a:rPr>
              <a:t>    }</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OUT</a:t>
            </a:r>
            <a:r>
              <a:rPr lang="en-US" sz="1500" b="1" dirty="0">
                <a:solidFill>
                  <a:srgbClr val="000000"/>
                </a:solidFill>
                <a:latin typeface="Courier New" panose="02070309020205020404" pitchFamily="49" charset="0"/>
              </a:rPr>
              <a:t> |= 0xF0;  </a:t>
            </a:r>
            <a:r>
              <a:rPr lang="en-US" sz="1500" b="1" dirty="0">
                <a:solidFill>
                  <a:srgbClr val="3F7F5F"/>
                </a:solidFill>
                <a:latin typeface="Courier New" panose="02070309020205020404" pitchFamily="49" charset="0"/>
              </a:rPr>
              <a:t>// 8 drive all columns high before disable</a:t>
            </a:r>
          </a:p>
          <a:p>
            <a:r>
              <a:rPr lang="en-US" sz="1500" b="1" dirty="0">
                <a:solidFill>
                  <a:srgbClr val="000000"/>
                </a:solidFill>
                <a:latin typeface="Courier New" panose="02070309020205020404" pitchFamily="49" charset="0"/>
              </a:rPr>
              <a:t>    P4-&gt;</a:t>
            </a:r>
            <a:r>
              <a:rPr lang="en-US" sz="1500" b="1" dirty="0">
                <a:solidFill>
                  <a:srgbClr val="0000C0"/>
                </a:solidFill>
                <a:latin typeface="Courier New" panose="02070309020205020404" pitchFamily="49" charset="0"/>
              </a:rPr>
              <a:t>DIR</a:t>
            </a:r>
            <a:r>
              <a:rPr lang="en-US" sz="1500" b="1" dirty="0">
                <a:solidFill>
                  <a:srgbClr val="000000"/>
                </a:solidFill>
                <a:latin typeface="Courier New" panose="02070309020205020404" pitchFamily="49" charset="0"/>
              </a:rPr>
              <a:t> &amp;= ~0xF0;  </a:t>
            </a:r>
            <a:r>
              <a:rPr lang="en-US" sz="1500" b="1" dirty="0">
                <a:solidFill>
                  <a:srgbClr val="3F7F5F"/>
                </a:solidFill>
                <a:latin typeface="Courier New" panose="02070309020205020404" pitchFamily="49" charset="0"/>
              </a:rPr>
              <a:t>// 9 disable all columns</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(col == 3)</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0;     </a:t>
            </a:r>
            <a:r>
              <a:rPr lang="en-US" sz="1500" b="1" dirty="0">
                <a:solidFill>
                  <a:srgbClr val="3F7F5F"/>
                </a:solidFill>
                <a:latin typeface="Courier New" panose="02070309020205020404" pitchFamily="49" charset="0"/>
              </a:rPr>
              <a:t>// 10 if we get here, no key is pressed</a:t>
            </a:r>
          </a:p>
          <a:p>
            <a:r>
              <a:rPr lang="en-US" sz="1500" b="1" dirty="0">
                <a:latin typeface="Courier New" panose="02070309020205020404" pitchFamily="49" charset="0"/>
              </a:rPr>
              <a:t>	/</a:t>
            </a:r>
            <a:r>
              <a:rPr lang="en-US" sz="1500" b="1" dirty="0">
                <a:solidFill>
                  <a:srgbClr val="3F7F5F"/>
                </a:solidFill>
                <a:latin typeface="Courier New" panose="02070309020205020404" pitchFamily="49" charset="0"/>
              </a:rPr>
              <a:t>/ 10 gets here when one of the columns has key pressed,</a:t>
            </a:r>
          </a:p>
          <a:p>
            <a:r>
              <a:rPr lang="en-US" sz="1500" b="1" dirty="0">
                <a:solidFill>
                  <a:srgbClr val="3F7F5F"/>
                </a:solidFill>
                <a:latin typeface="Courier New" panose="02070309020205020404" pitchFamily="49" charset="0"/>
              </a:rPr>
              <a:t>	// check which row it is</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(row == 0x0E)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col + 1;        /</a:t>
            </a:r>
            <a:r>
              <a:rPr lang="en-US" sz="1500" b="1" dirty="0">
                <a:solidFill>
                  <a:srgbClr val="3F7F5F"/>
                </a:solidFill>
                <a:latin typeface="Courier New" panose="02070309020205020404" pitchFamily="49" charset="0"/>
              </a:rPr>
              <a:t>/ key in row 0</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(row == 0x0D)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3 + col + 1;    </a:t>
            </a:r>
            <a:r>
              <a:rPr lang="en-US" sz="1500" b="1" dirty="0">
                <a:solidFill>
                  <a:srgbClr val="3F7F5F"/>
                </a:solidFill>
                <a:latin typeface="Courier New" panose="02070309020205020404" pitchFamily="49" charset="0"/>
              </a:rPr>
              <a:t>// key in row 1</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(row == 0x0B)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6 + col + 1;    </a:t>
            </a:r>
            <a:r>
              <a:rPr lang="en-US" sz="1500" b="1" dirty="0">
                <a:solidFill>
                  <a:srgbClr val="3F7F5F"/>
                </a:solidFill>
                <a:latin typeface="Courier New" panose="02070309020205020404" pitchFamily="49" charset="0"/>
              </a:rPr>
              <a:t>// key in row 2</a:t>
            </a: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if</a:t>
            </a:r>
            <a:r>
              <a:rPr lang="en-US" sz="1500" b="1" dirty="0">
                <a:solidFill>
                  <a:srgbClr val="000000"/>
                </a:solidFill>
                <a:latin typeface="Courier New" panose="02070309020205020404" pitchFamily="49" charset="0"/>
              </a:rPr>
              <a:t> (row == 0x07)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9 + col + 1;    </a:t>
            </a:r>
            <a:r>
              <a:rPr lang="en-US" sz="1500" b="1" dirty="0">
                <a:solidFill>
                  <a:srgbClr val="3F7F5F"/>
                </a:solidFill>
                <a:latin typeface="Courier New" panose="02070309020205020404" pitchFamily="49" charset="0"/>
              </a:rPr>
              <a:t>// key in row 3</a:t>
            </a:r>
            <a:endParaRPr lang="en-US" sz="1500" b="1" dirty="0">
              <a:latin typeface="Courier New" panose="02070309020205020404" pitchFamily="49" charset="0"/>
            </a:endParaRPr>
          </a:p>
          <a:p>
            <a:r>
              <a:rPr lang="en-US" sz="1500" b="1" dirty="0">
                <a:solidFill>
                  <a:srgbClr val="000000"/>
                </a:solidFill>
                <a:latin typeface="Courier New" panose="02070309020205020404" pitchFamily="49" charset="0"/>
              </a:rPr>
              <a:t>    </a:t>
            </a:r>
            <a:r>
              <a:rPr lang="en-US" sz="1500" b="1" dirty="0">
                <a:solidFill>
                  <a:srgbClr val="7F0055"/>
                </a:solidFill>
                <a:latin typeface="Courier New" panose="02070309020205020404" pitchFamily="49" charset="0"/>
              </a:rPr>
              <a:t>return</a:t>
            </a:r>
            <a:r>
              <a:rPr lang="en-US" sz="1500" b="1" dirty="0">
                <a:solidFill>
                  <a:srgbClr val="000000"/>
                </a:solidFill>
                <a:latin typeface="Courier New" panose="02070309020205020404" pitchFamily="49" charset="0"/>
              </a:rPr>
              <a:t> 0;   </a:t>
            </a:r>
            <a:r>
              <a:rPr lang="en-US" sz="1500" b="1" dirty="0">
                <a:solidFill>
                  <a:srgbClr val="3F7F5F"/>
                </a:solidFill>
                <a:latin typeface="Courier New" panose="02070309020205020404" pitchFamily="49" charset="0"/>
              </a:rPr>
              <a:t>// just to be safe</a:t>
            </a:r>
          </a:p>
          <a:p>
            <a:r>
              <a:rPr lang="en-US" sz="1500" b="1"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66793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0"/>
            <a:ext cx="9144000" cy="661177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76200" y="-65924"/>
            <a:ext cx="8991600" cy="61032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Reading a Keypad Input Device</a:t>
            </a:r>
          </a:p>
        </p:txBody>
      </p:sp>
      <p:sp>
        <p:nvSpPr>
          <p:cNvPr id="8" name="TextBox 7"/>
          <p:cNvSpPr txBox="1"/>
          <p:nvPr/>
        </p:nvSpPr>
        <p:spPr>
          <a:xfrm>
            <a:off x="110613" y="716866"/>
            <a:ext cx="9067800" cy="1015663"/>
          </a:xfrm>
          <a:prstGeom prst="rect">
            <a:avLst/>
          </a:prstGeom>
          <a:noFill/>
        </p:spPr>
        <p:txBody>
          <a:bodyPr wrap="square" rtlCol="0">
            <a:spAutoFit/>
          </a:bodyPr>
          <a:lstStyle/>
          <a:p>
            <a:pPr marL="457200" indent="-457200">
              <a:buFont typeface="+mj-lt"/>
              <a:buAutoNum type="arabicParenR"/>
            </a:pPr>
            <a:r>
              <a:rPr lang="en-US" sz="2000" b="1" i="1" dirty="0">
                <a:solidFill>
                  <a:srgbClr val="00FF00"/>
                </a:solidFill>
                <a:latin typeface="Times New Roman" panose="02020603050405020304" pitchFamily="18" charset="0"/>
                <a:cs typeface="Times New Roman" panose="02020603050405020304" pitchFamily="18" charset="0"/>
              </a:rPr>
              <a:t>Set up columns initially as inputs (high impedance, Z) to the MCU</a:t>
            </a:r>
          </a:p>
          <a:p>
            <a:pPr marL="457200" indent="-457200">
              <a:buFont typeface="+mj-lt"/>
              <a:buAutoNum type="arabicParenR"/>
            </a:pPr>
            <a:r>
              <a:rPr lang="en-US" sz="2000" b="1" i="1" dirty="0">
                <a:solidFill>
                  <a:srgbClr val="00FF00"/>
                </a:solidFill>
                <a:latin typeface="Times New Roman" panose="02020603050405020304" pitchFamily="18" charset="0"/>
                <a:cs typeface="Times New Roman" panose="02020603050405020304" pitchFamily="18" charset="0"/>
              </a:rPr>
              <a:t>Set up row as inputs with </a:t>
            </a:r>
            <a:r>
              <a:rPr lang="en-US" sz="2000" b="1" i="1" dirty="0">
                <a:solidFill>
                  <a:srgbClr val="FF00FF"/>
                </a:solidFill>
                <a:latin typeface="Times New Roman" panose="02020603050405020304" pitchFamily="18" charset="0"/>
                <a:cs typeface="Times New Roman" panose="02020603050405020304" pitchFamily="18" charset="0"/>
              </a:rPr>
              <a:t>pull-up resistors </a:t>
            </a:r>
            <a:r>
              <a:rPr lang="en-US" sz="2000" b="1" i="1" dirty="0">
                <a:solidFill>
                  <a:srgbClr val="00FF00"/>
                </a:solidFill>
                <a:latin typeface="Times New Roman" panose="02020603050405020304" pitchFamily="18" charset="0"/>
                <a:cs typeface="Times New Roman" panose="02020603050405020304" pitchFamily="18" charset="0"/>
              </a:rPr>
              <a:t>(don’t leave floating)</a:t>
            </a:r>
          </a:p>
          <a:p>
            <a:pPr marL="457200" indent="-457200">
              <a:buFont typeface="+mj-lt"/>
              <a:buAutoNum type="arabicParenR"/>
            </a:pPr>
            <a:r>
              <a:rPr lang="en-US" sz="2000" b="1" i="1" dirty="0">
                <a:solidFill>
                  <a:srgbClr val="00FF00"/>
                </a:solidFill>
                <a:latin typeface="Times New Roman" panose="02020603050405020304" pitchFamily="18" charset="0"/>
                <a:cs typeface="Times New Roman" panose="02020603050405020304" pitchFamily="18" charset="0"/>
              </a:rPr>
              <a:t>Change one column (e.g., C0) to an output and set the value to LOW.</a:t>
            </a:r>
          </a:p>
        </p:txBody>
      </p:sp>
      <p:sp>
        <p:nvSpPr>
          <p:cNvPr id="9" name="Rectangle 8"/>
          <p:cNvSpPr/>
          <p:nvPr/>
        </p:nvSpPr>
        <p:spPr>
          <a:xfrm>
            <a:off x="4724400" y="2212718"/>
            <a:ext cx="4343400" cy="954107"/>
          </a:xfrm>
          <a:prstGeom prst="rect">
            <a:avLst/>
          </a:prstGeom>
          <a:noFill/>
        </p:spPr>
        <p:txBody>
          <a:bodyPr wrap="squar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Make the C0 High Z again, </a:t>
            </a:r>
            <a:r>
              <a:rPr lang="en-US" sz="2000" b="1" dirty="0">
                <a:solidFill>
                  <a:srgbClr val="FF33CC"/>
                </a:solidFill>
                <a:latin typeface="Times New Roman" panose="02020603050405020304" pitchFamily="18" charset="0"/>
                <a:cs typeface="Times New Roman" panose="02020603050405020304" pitchFamily="18" charset="0"/>
              </a:rPr>
              <a:t>C1</a:t>
            </a:r>
            <a:r>
              <a:rPr lang="en-US" b="1" dirty="0">
                <a:solidFill>
                  <a:srgbClr val="FFFF00"/>
                </a:solidFill>
                <a:latin typeface="Times New Roman" panose="02020603050405020304" pitchFamily="18" charset="0"/>
                <a:cs typeface="Times New Roman" panose="02020603050405020304" pitchFamily="18" charset="0"/>
              </a:rPr>
              <a:t> LOW.</a:t>
            </a:r>
          </a:p>
          <a:p>
            <a:pPr algn="ctr"/>
            <a:r>
              <a:rPr lang="en-US" b="1" dirty="0">
                <a:solidFill>
                  <a:srgbClr val="FFFF00"/>
                </a:solidFill>
                <a:latin typeface="Times New Roman" panose="02020603050405020304" pitchFamily="18" charset="0"/>
                <a:cs typeface="Times New Roman" panose="02020603050405020304" pitchFamily="18" charset="0"/>
              </a:rPr>
              <a:t>Read R0 to R3 again to give status of the second column of keys. </a:t>
            </a:r>
          </a:p>
        </p:txBody>
      </p:sp>
      <p:sp>
        <p:nvSpPr>
          <p:cNvPr id="10" name="TextBox 9"/>
          <p:cNvSpPr txBox="1"/>
          <p:nvPr/>
        </p:nvSpPr>
        <p:spPr>
          <a:xfrm>
            <a:off x="110613" y="2212718"/>
            <a:ext cx="3733800" cy="954107"/>
          </a:xfrm>
          <a:prstGeom prst="rect">
            <a:avLst/>
          </a:prstGeom>
          <a:noFill/>
        </p:spPr>
        <p:txBody>
          <a:bodyPr wrap="square" rtlCol="0">
            <a:spAutoFit/>
          </a:bodyPr>
          <a:lstStyle/>
          <a:p>
            <a:pPr algn="ctr"/>
            <a:r>
              <a:rPr lang="en-US" b="1" dirty="0">
                <a:solidFill>
                  <a:srgbClr val="FFFF00"/>
                </a:solidFill>
                <a:latin typeface="Times New Roman" panose="02020603050405020304" pitchFamily="18" charset="0"/>
                <a:cs typeface="Times New Roman" panose="02020603050405020304" pitchFamily="18" charset="0"/>
              </a:rPr>
              <a:t>If a key is pressed in </a:t>
            </a:r>
            <a:r>
              <a:rPr lang="en-US" sz="2000" b="1" dirty="0">
                <a:solidFill>
                  <a:srgbClr val="FF33CC"/>
                </a:solidFill>
                <a:latin typeface="Times New Roman" panose="02020603050405020304" pitchFamily="18" charset="0"/>
                <a:cs typeface="Times New Roman" panose="02020603050405020304" pitchFamily="18" charset="0"/>
              </a:rPr>
              <a:t>C0</a:t>
            </a:r>
            <a:r>
              <a:rPr lang="en-US" b="1" dirty="0">
                <a:solidFill>
                  <a:srgbClr val="FFFF00"/>
                </a:solidFill>
                <a:latin typeface="Times New Roman" panose="02020603050405020304" pitchFamily="18" charset="0"/>
                <a:cs typeface="Times New Roman" panose="02020603050405020304" pitchFamily="18" charset="0"/>
              </a:rPr>
              <a:t>, it gets connected to LOW</a:t>
            </a:r>
          </a:p>
          <a:p>
            <a:pPr algn="ctr"/>
            <a:r>
              <a:rPr lang="en-US" b="1" dirty="0">
                <a:solidFill>
                  <a:srgbClr val="FFFF00"/>
                </a:solidFill>
                <a:latin typeface="Times New Roman" panose="02020603050405020304" pitchFamily="18" charset="0"/>
                <a:cs typeface="Times New Roman" panose="02020603050405020304" pitchFamily="18" charset="0"/>
              </a:rPr>
              <a:t>Read R0-R3 to determine which one</a:t>
            </a:r>
          </a:p>
        </p:txBody>
      </p:sp>
      <p:sp>
        <p:nvSpPr>
          <p:cNvPr id="11" name="Rectangle 10"/>
          <p:cNvSpPr/>
          <p:nvPr/>
        </p:nvSpPr>
        <p:spPr>
          <a:xfrm>
            <a:off x="1" y="6632293"/>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pic>
        <p:nvPicPr>
          <p:cNvPr id="12" name="Picture 11"/>
          <p:cNvPicPr>
            <a:picLocks noChangeAspect="1"/>
          </p:cNvPicPr>
          <p:nvPr/>
        </p:nvPicPr>
        <p:blipFill>
          <a:blip r:embed="rId3"/>
          <a:stretch>
            <a:fillRect/>
          </a:stretch>
        </p:blipFill>
        <p:spPr>
          <a:xfrm>
            <a:off x="1879043" y="4158585"/>
            <a:ext cx="2194560" cy="2343705"/>
          </a:xfrm>
          <a:prstGeom prst="rect">
            <a:avLst/>
          </a:prstGeom>
        </p:spPr>
      </p:pic>
      <p:sp>
        <p:nvSpPr>
          <p:cNvPr id="13" name="TextBox 12"/>
          <p:cNvSpPr txBox="1"/>
          <p:nvPr/>
        </p:nvSpPr>
        <p:spPr>
          <a:xfrm>
            <a:off x="2212131" y="3498892"/>
            <a:ext cx="1762021" cy="369332"/>
          </a:xfrm>
          <a:prstGeom prst="rect">
            <a:avLst/>
          </a:prstGeom>
          <a:noFill/>
        </p:spPr>
        <p:txBody>
          <a:bodyPr wrap="none" rtlCol="0">
            <a:spAutoFit/>
          </a:bodyPr>
          <a:lstStyle/>
          <a:p>
            <a:r>
              <a:rPr lang="en-US" b="1" dirty="0">
                <a:solidFill>
                  <a:srgbClr val="00FF00"/>
                </a:solidFill>
              </a:rPr>
              <a:t>Low </a:t>
            </a:r>
            <a:r>
              <a:rPr lang="en-US" b="1" dirty="0">
                <a:solidFill>
                  <a:srgbClr val="FFFF00"/>
                </a:solidFill>
              </a:rPr>
              <a:t>    Z        </a:t>
            </a:r>
            <a:r>
              <a:rPr lang="en-US" b="1" dirty="0" err="1">
                <a:solidFill>
                  <a:srgbClr val="FFFF00"/>
                </a:solidFill>
              </a:rPr>
              <a:t>Z</a:t>
            </a:r>
            <a:endParaRPr lang="en-US" b="1" dirty="0">
              <a:solidFill>
                <a:srgbClr val="FFFF00"/>
              </a:solidFill>
            </a:endParaRPr>
          </a:p>
        </p:txBody>
      </p:sp>
      <p:sp>
        <p:nvSpPr>
          <p:cNvPr id="14" name="TextBox 13"/>
          <p:cNvSpPr txBox="1"/>
          <p:nvPr/>
        </p:nvSpPr>
        <p:spPr>
          <a:xfrm>
            <a:off x="2260778" y="3737961"/>
            <a:ext cx="1790875" cy="400110"/>
          </a:xfrm>
          <a:prstGeom prst="rect">
            <a:avLst/>
          </a:prstGeom>
          <a:noFill/>
        </p:spPr>
        <p:txBody>
          <a:bodyPr wrap="none" rtlCol="0">
            <a:spAutoFit/>
          </a:bodyPr>
          <a:lstStyle/>
          <a:p>
            <a:r>
              <a:rPr lang="en-US" sz="2000" b="1" dirty="0">
                <a:solidFill>
                  <a:srgbClr val="00FF00"/>
                </a:solidFill>
                <a:latin typeface="Times New Roman" panose="02020603050405020304" pitchFamily="18" charset="0"/>
                <a:cs typeface="Times New Roman" panose="02020603050405020304" pitchFamily="18" charset="0"/>
              </a:rPr>
              <a:t>C0</a:t>
            </a:r>
            <a:r>
              <a:rPr lang="en-US" sz="1400" b="1" dirty="0">
                <a:solidFill>
                  <a:srgbClr val="66FF66"/>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        C1          C2</a:t>
            </a:r>
          </a:p>
        </p:txBody>
      </p:sp>
      <p:sp>
        <p:nvSpPr>
          <p:cNvPr id="15" name="Left Arrow 14"/>
          <p:cNvSpPr/>
          <p:nvPr/>
        </p:nvSpPr>
        <p:spPr>
          <a:xfrm>
            <a:off x="355045" y="4959202"/>
            <a:ext cx="1016530" cy="936998"/>
          </a:xfrm>
          <a:prstGeom prst="leftArrow">
            <a:avLst/>
          </a:prstGeom>
          <a:solidFill>
            <a:srgbClr val="66FF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Value Read</a:t>
            </a:r>
          </a:p>
        </p:txBody>
      </p:sp>
      <p:sp>
        <p:nvSpPr>
          <p:cNvPr id="16" name="TextBox 15"/>
          <p:cNvSpPr txBox="1"/>
          <p:nvPr/>
        </p:nvSpPr>
        <p:spPr>
          <a:xfrm>
            <a:off x="1471348" y="4519760"/>
            <a:ext cx="434734" cy="1815882"/>
          </a:xfrm>
          <a:prstGeom prst="rect">
            <a:avLst/>
          </a:prstGeom>
          <a:noFill/>
        </p:spPr>
        <p:txBody>
          <a:bodyPr wrap="none" rtlCol="0">
            <a:spAutoFit/>
          </a:bodyPr>
          <a:lstStyle/>
          <a:p>
            <a:r>
              <a:rPr lang="en-US" sz="1600" b="1" dirty="0">
                <a:solidFill>
                  <a:srgbClr val="FF33CC"/>
                </a:solidFill>
                <a:latin typeface="Times New Roman" panose="02020603050405020304" pitchFamily="18" charset="0"/>
                <a:cs typeface="Times New Roman" panose="02020603050405020304" pitchFamily="18" charset="0"/>
              </a:rPr>
              <a:t>R0</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R1</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R2</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R3</a:t>
            </a:r>
          </a:p>
        </p:txBody>
      </p:sp>
      <p:pic>
        <p:nvPicPr>
          <p:cNvPr id="17" name="Picture 16"/>
          <p:cNvPicPr>
            <a:picLocks noChangeAspect="1"/>
          </p:cNvPicPr>
          <p:nvPr/>
        </p:nvPicPr>
        <p:blipFill>
          <a:blip r:embed="rId4"/>
          <a:stretch>
            <a:fillRect/>
          </a:stretch>
        </p:blipFill>
        <p:spPr>
          <a:xfrm>
            <a:off x="6629400" y="4048274"/>
            <a:ext cx="2194560" cy="2454016"/>
          </a:xfrm>
          <a:prstGeom prst="rect">
            <a:avLst/>
          </a:prstGeom>
        </p:spPr>
      </p:pic>
      <p:sp>
        <p:nvSpPr>
          <p:cNvPr id="18" name="TextBox 17"/>
          <p:cNvSpPr txBox="1"/>
          <p:nvPr/>
        </p:nvSpPr>
        <p:spPr>
          <a:xfrm>
            <a:off x="7023103" y="3411725"/>
            <a:ext cx="1697901" cy="369332"/>
          </a:xfrm>
          <a:prstGeom prst="rect">
            <a:avLst/>
          </a:prstGeom>
          <a:noFill/>
        </p:spPr>
        <p:txBody>
          <a:bodyPr wrap="none" rtlCol="0">
            <a:spAutoFit/>
          </a:bodyPr>
          <a:lstStyle/>
          <a:p>
            <a:r>
              <a:rPr lang="en-US" b="1" dirty="0">
                <a:solidFill>
                  <a:srgbClr val="FFFF00"/>
                </a:solidFill>
              </a:rPr>
              <a:t>Z      </a:t>
            </a:r>
            <a:r>
              <a:rPr lang="en-US" b="1" dirty="0">
                <a:solidFill>
                  <a:srgbClr val="00FF00"/>
                </a:solidFill>
              </a:rPr>
              <a:t>Low</a:t>
            </a:r>
            <a:r>
              <a:rPr lang="en-US" b="1" dirty="0">
                <a:solidFill>
                  <a:srgbClr val="66FF66"/>
                </a:solidFill>
              </a:rPr>
              <a:t> </a:t>
            </a:r>
            <a:r>
              <a:rPr lang="en-US" b="1" dirty="0">
                <a:solidFill>
                  <a:srgbClr val="FFFF00"/>
                </a:solidFill>
              </a:rPr>
              <a:t>    Z</a:t>
            </a:r>
          </a:p>
        </p:txBody>
      </p:sp>
      <p:sp>
        <p:nvSpPr>
          <p:cNvPr id="19" name="TextBox 18"/>
          <p:cNvSpPr txBox="1"/>
          <p:nvPr/>
        </p:nvSpPr>
        <p:spPr>
          <a:xfrm>
            <a:off x="7016176" y="3634676"/>
            <a:ext cx="1617751" cy="400110"/>
          </a:xfrm>
          <a:prstGeom prst="rect">
            <a:avLst/>
          </a:prstGeom>
          <a:noFill/>
        </p:spPr>
        <p:txBody>
          <a:bodyPr wrap="none" rtlCol="0">
            <a:spAutoFit/>
          </a:bodyPr>
          <a:lstStyle/>
          <a:p>
            <a:r>
              <a:rPr lang="en-US" sz="1400" b="1" dirty="0">
                <a:solidFill>
                  <a:srgbClr val="FFFF00"/>
                </a:solidFill>
              </a:rPr>
              <a:t>C0        </a:t>
            </a:r>
            <a:r>
              <a:rPr lang="en-US" sz="2000" b="1" dirty="0">
                <a:solidFill>
                  <a:srgbClr val="00FF00"/>
                </a:solidFill>
              </a:rPr>
              <a:t>C1</a:t>
            </a:r>
            <a:r>
              <a:rPr lang="en-US" sz="1400" b="1" dirty="0">
                <a:solidFill>
                  <a:srgbClr val="00FF00"/>
                </a:solidFill>
              </a:rPr>
              <a:t> </a:t>
            </a:r>
            <a:r>
              <a:rPr lang="en-US" sz="1400" b="1" dirty="0">
                <a:solidFill>
                  <a:srgbClr val="FFFF00"/>
                </a:solidFill>
              </a:rPr>
              <a:t>    C2</a:t>
            </a:r>
          </a:p>
        </p:txBody>
      </p:sp>
      <p:sp>
        <p:nvSpPr>
          <p:cNvPr id="20" name="Left Arrow 19"/>
          <p:cNvSpPr/>
          <p:nvPr/>
        </p:nvSpPr>
        <p:spPr>
          <a:xfrm>
            <a:off x="5017919" y="4939980"/>
            <a:ext cx="1016530" cy="936998"/>
          </a:xfrm>
          <a:prstGeom prst="leftArrow">
            <a:avLst/>
          </a:prstGeom>
          <a:solidFill>
            <a:srgbClr val="66FF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rgbClr val="000000"/>
                </a:solidFill>
                <a:latin typeface="Times New Roman" panose="02020603050405020304" pitchFamily="18" charset="0"/>
                <a:cs typeface="Times New Roman" panose="02020603050405020304" pitchFamily="18" charset="0"/>
              </a:rPr>
              <a:t>Value Read</a:t>
            </a:r>
          </a:p>
        </p:txBody>
      </p:sp>
      <p:sp>
        <p:nvSpPr>
          <p:cNvPr id="21" name="TextBox 20"/>
          <p:cNvSpPr txBox="1"/>
          <p:nvPr/>
        </p:nvSpPr>
        <p:spPr>
          <a:xfrm>
            <a:off x="6126848" y="4500538"/>
            <a:ext cx="434734" cy="1815882"/>
          </a:xfrm>
          <a:prstGeom prst="rect">
            <a:avLst/>
          </a:prstGeom>
          <a:noFill/>
        </p:spPr>
        <p:txBody>
          <a:bodyPr wrap="none" rtlCol="0">
            <a:spAutoFit/>
          </a:bodyPr>
          <a:lstStyle/>
          <a:p>
            <a:r>
              <a:rPr lang="en-US" sz="1600" b="1" dirty="0">
                <a:solidFill>
                  <a:srgbClr val="FF33CC"/>
                </a:solidFill>
                <a:latin typeface="Times New Roman" panose="02020603050405020304" pitchFamily="18" charset="0"/>
                <a:cs typeface="Times New Roman" panose="02020603050405020304" pitchFamily="18" charset="0"/>
              </a:rPr>
              <a:t>R0</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R1</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R2</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R3</a:t>
            </a:r>
          </a:p>
        </p:txBody>
      </p:sp>
    </p:spTree>
    <p:extLst>
      <p:ext uri="{BB962C8B-B14F-4D97-AF65-F5344CB8AC3E}">
        <p14:creationId xmlns:p14="http://schemas.microsoft.com/office/powerpoint/2010/main" val="8515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9144000" cy="671214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76200" y="0"/>
            <a:ext cx="8991600" cy="457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Reading a Keypad Input Device</a:t>
            </a:r>
          </a:p>
        </p:txBody>
      </p:sp>
      <p:sp>
        <p:nvSpPr>
          <p:cNvPr id="8" name="TextBox 7"/>
          <p:cNvSpPr txBox="1"/>
          <p:nvPr/>
        </p:nvSpPr>
        <p:spPr>
          <a:xfrm>
            <a:off x="423845" y="765557"/>
            <a:ext cx="8534400" cy="682238"/>
          </a:xfrm>
          <a:prstGeom prst="rect">
            <a:avLst/>
          </a:prstGeom>
          <a:noFill/>
        </p:spPr>
        <p:txBody>
          <a:bodyPr wrap="square" rtlCol="0">
            <a:spAutoFit/>
          </a:bodyPr>
          <a:lstStyle/>
          <a:p>
            <a:pPr algn="ctr">
              <a:lnSpc>
                <a:spcPts val="2000"/>
              </a:lnSpc>
              <a:spcAft>
                <a:spcPts val="600"/>
              </a:spcAft>
            </a:pPr>
            <a:r>
              <a:rPr lang="en-US" sz="2000" b="1" i="1" dirty="0">
                <a:solidFill>
                  <a:srgbClr val="00FF00"/>
                </a:solidFill>
                <a:latin typeface="Times New Roman" panose="02020603050405020304" pitchFamily="18" charset="0"/>
                <a:cs typeface="Times New Roman" panose="02020603050405020304" pitchFamily="18" charset="0"/>
              </a:rPr>
              <a:t>Why set up columns as inputs (high impedance, Z), </a:t>
            </a:r>
          </a:p>
          <a:p>
            <a:pPr algn="ctr">
              <a:lnSpc>
                <a:spcPts val="2000"/>
              </a:lnSpc>
              <a:spcAft>
                <a:spcPts val="600"/>
              </a:spcAft>
            </a:pPr>
            <a:r>
              <a:rPr lang="en-US" sz="2000" b="1" i="1" dirty="0">
                <a:solidFill>
                  <a:srgbClr val="FFFF00"/>
                </a:solidFill>
                <a:latin typeface="Times New Roman" panose="02020603050405020304" pitchFamily="18" charset="0"/>
                <a:cs typeface="Times New Roman" panose="02020603050405020304" pitchFamily="18" charset="0"/>
              </a:rPr>
              <a:t>why not just set them all as outputs and drive one low at a time?</a:t>
            </a:r>
          </a:p>
        </p:txBody>
      </p:sp>
      <p:sp>
        <p:nvSpPr>
          <p:cNvPr id="2" name="Rectangle 1"/>
          <p:cNvSpPr/>
          <p:nvPr/>
        </p:nvSpPr>
        <p:spPr>
          <a:xfrm>
            <a:off x="430772" y="1740610"/>
            <a:ext cx="8412584" cy="646331"/>
          </a:xfrm>
          <a:prstGeom prst="rect">
            <a:avLst/>
          </a:prstGeom>
        </p:spPr>
        <p:txBody>
          <a:bodyPr wrap="square">
            <a:spAutoFit/>
          </a:bodyPr>
          <a:lstStyle/>
          <a:p>
            <a:pPr algn="ctr">
              <a:spcAft>
                <a:spcPts val="600"/>
              </a:spcAft>
            </a:pPr>
            <a:r>
              <a:rPr lang="en-US" b="1" dirty="0">
                <a:solidFill>
                  <a:srgbClr val="00FF00"/>
                </a:solidFill>
                <a:latin typeface="Times New Roman" panose="02020603050405020304" pitchFamily="18" charset="0"/>
                <a:cs typeface="Times New Roman" panose="02020603050405020304" pitchFamily="18" charset="0"/>
              </a:rPr>
              <a:t>If two keys are pressed in different columns, a short circuit would be created between output HIGH from one port pin to output LOW on another (bad, very bad)</a:t>
            </a:r>
          </a:p>
        </p:txBody>
      </p:sp>
      <p:sp>
        <p:nvSpPr>
          <p:cNvPr id="9" name="Rectangle 8"/>
          <p:cNvSpPr/>
          <p:nvPr/>
        </p:nvSpPr>
        <p:spPr>
          <a:xfrm>
            <a:off x="1" y="6625602"/>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12" name="TextBox 11"/>
          <p:cNvSpPr txBox="1"/>
          <p:nvPr/>
        </p:nvSpPr>
        <p:spPr>
          <a:xfrm>
            <a:off x="5138910" y="3794466"/>
            <a:ext cx="434734" cy="1815882"/>
          </a:xfrm>
          <a:prstGeom prst="rect">
            <a:avLst/>
          </a:prstGeom>
          <a:noFill/>
        </p:spPr>
        <p:txBody>
          <a:bodyPr wrap="none" rtlCol="0">
            <a:spAutoFit/>
          </a:bodyPr>
          <a:lstStyle/>
          <a:p>
            <a:r>
              <a:rPr lang="en-US" sz="1600" b="1" dirty="0">
                <a:solidFill>
                  <a:srgbClr val="FF33CC"/>
                </a:solidFill>
                <a:latin typeface="Times New Roman" panose="02020603050405020304" pitchFamily="18" charset="0"/>
                <a:cs typeface="Times New Roman" panose="02020603050405020304" pitchFamily="18" charset="0"/>
              </a:rPr>
              <a:t>R0</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R1</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R2</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R3</a:t>
            </a:r>
          </a:p>
        </p:txBody>
      </p:sp>
      <p:pic>
        <p:nvPicPr>
          <p:cNvPr id="13" name="Picture 12"/>
          <p:cNvPicPr>
            <a:picLocks noChangeAspect="1"/>
          </p:cNvPicPr>
          <p:nvPr/>
        </p:nvPicPr>
        <p:blipFill>
          <a:blip r:embed="rId2"/>
          <a:stretch>
            <a:fillRect/>
          </a:stretch>
        </p:blipFill>
        <p:spPr>
          <a:xfrm>
            <a:off x="5566270" y="3352581"/>
            <a:ext cx="2103120" cy="2301527"/>
          </a:xfrm>
          <a:prstGeom prst="rect">
            <a:avLst/>
          </a:prstGeom>
        </p:spPr>
      </p:pic>
      <p:sp>
        <p:nvSpPr>
          <p:cNvPr id="14" name="TextBox 13"/>
          <p:cNvSpPr txBox="1"/>
          <p:nvPr/>
        </p:nvSpPr>
        <p:spPr>
          <a:xfrm>
            <a:off x="1902125" y="2717755"/>
            <a:ext cx="1762021" cy="369332"/>
          </a:xfrm>
          <a:prstGeom prst="rect">
            <a:avLst/>
          </a:prstGeom>
          <a:noFill/>
        </p:spPr>
        <p:txBody>
          <a:bodyPr wrap="none" rtlCol="0">
            <a:spAutoFit/>
          </a:bodyPr>
          <a:lstStyle/>
          <a:p>
            <a:r>
              <a:rPr lang="en-US" b="1" dirty="0">
                <a:solidFill>
                  <a:srgbClr val="00FF00"/>
                </a:solidFill>
              </a:rPr>
              <a:t>Low</a:t>
            </a:r>
            <a:r>
              <a:rPr lang="en-US" b="1" dirty="0">
                <a:solidFill>
                  <a:srgbClr val="FFFF00"/>
                </a:solidFill>
              </a:rPr>
              <a:t>     Z        </a:t>
            </a:r>
            <a:r>
              <a:rPr lang="en-US" b="1" dirty="0" err="1">
                <a:solidFill>
                  <a:srgbClr val="FFFF00"/>
                </a:solidFill>
              </a:rPr>
              <a:t>Z</a:t>
            </a:r>
            <a:endParaRPr lang="en-US" b="1" dirty="0">
              <a:solidFill>
                <a:srgbClr val="FFFF00"/>
              </a:solidFill>
            </a:endParaRPr>
          </a:p>
        </p:txBody>
      </p:sp>
      <p:sp>
        <p:nvSpPr>
          <p:cNvPr id="15" name="TextBox 14"/>
          <p:cNvSpPr txBox="1"/>
          <p:nvPr/>
        </p:nvSpPr>
        <p:spPr>
          <a:xfrm>
            <a:off x="1959834" y="3044804"/>
            <a:ext cx="1696298" cy="307777"/>
          </a:xfrm>
          <a:prstGeom prst="rect">
            <a:avLst/>
          </a:prstGeom>
          <a:noFill/>
        </p:spPr>
        <p:txBody>
          <a:bodyPr wrap="none" rtlCol="0">
            <a:spAutoFit/>
          </a:bodyPr>
          <a:lstStyle/>
          <a:p>
            <a:r>
              <a:rPr lang="en-US" sz="1400" b="1" dirty="0">
                <a:solidFill>
                  <a:srgbClr val="00FF00"/>
                </a:solidFill>
                <a:latin typeface="Times New Roman" panose="02020603050405020304" pitchFamily="18" charset="0"/>
                <a:cs typeface="Times New Roman" panose="02020603050405020304" pitchFamily="18" charset="0"/>
              </a:rPr>
              <a:t>C0</a:t>
            </a:r>
            <a:r>
              <a:rPr lang="en-US" sz="1400" b="1" dirty="0">
                <a:solidFill>
                  <a:srgbClr val="66FF66"/>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         C1         C2</a:t>
            </a:r>
          </a:p>
        </p:txBody>
      </p:sp>
      <p:sp>
        <p:nvSpPr>
          <p:cNvPr id="16" name="TextBox 15"/>
          <p:cNvSpPr txBox="1"/>
          <p:nvPr/>
        </p:nvSpPr>
        <p:spPr>
          <a:xfrm>
            <a:off x="1069183" y="3801093"/>
            <a:ext cx="434734" cy="1815882"/>
          </a:xfrm>
          <a:prstGeom prst="rect">
            <a:avLst/>
          </a:prstGeom>
          <a:noFill/>
        </p:spPr>
        <p:txBody>
          <a:bodyPr wrap="none" rtlCol="0">
            <a:spAutoFit/>
          </a:bodyPr>
          <a:lstStyle/>
          <a:p>
            <a:r>
              <a:rPr lang="en-US" sz="1600" b="1" dirty="0">
                <a:solidFill>
                  <a:srgbClr val="FF33CC"/>
                </a:solidFill>
                <a:latin typeface="Times New Roman" panose="02020603050405020304" pitchFamily="18" charset="0"/>
                <a:cs typeface="Times New Roman" panose="02020603050405020304" pitchFamily="18" charset="0"/>
              </a:rPr>
              <a:t>R0</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R1</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R2</a:t>
            </a:r>
          </a:p>
          <a:p>
            <a:endParaRPr lang="en-US" sz="1600" b="1" dirty="0">
              <a:solidFill>
                <a:srgbClr val="FF33CC"/>
              </a:solidFill>
              <a:latin typeface="Times New Roman" panose="02020603050405020304" pitchFamily="18" charset="0"/>
              <a:cs typeface="Times New Roman" panose="02020603050405020304" pitchFamily="18" charset="0"/>
            </a:endParaRPr>
          </a:p>
          <a:p>
            <a:r>
              <a:rPr lang="en-US" sz="1600" b="1" dirty="0">
                <a:solidFill>
                  <a:srgbClr val="FF33CC"/>
                </a:solidFill>
                <a:latin typeface="Times New Roman" panose="02020603050405020304" pitchFamily="18" charset="0"/>
                <a:cs typeface="Times New Roman" panose="02020603050405020304" pitchFamily="18" charset="0"/>
              </a:rPr>
              <a:t>R3</a:t>
            </a:r>
          </a:p>
        </p:txBody>
      </p:sp>
      <p:pic>
        <p:nvPicPr>
          <p:cNvPr id="17" name="Picture 16"/>
          <p:cNvPicPr>
            <a:picLocks noChangeAspect="1"/>
          </p:cNvPicPr>
          <p:nvPr/>
        </p:nvPicPr>
        <p:blipFill>
          <a:blip r:embed="rId3"/>
          <a:stretch>
            <a:fillRect/>
          </a:stretch>
        </p:blipFill>
        <p:spPr>
          <a:xfrm>
            <a:off x="1597325" y="3362521"/>
            <a:ext cx="2085975" cy="2305050"/>
          </a:xfrm>
          <a:prstGeom prst="rect">
            <a:avLst/>
          </a:prstGeom>
        </p:spPr>
      </p:pic>
      <p:sp>
        <p:nvSpPr>
          <p:cNvPr id="18" name="TextBox 17"/>
          <p:cNvSpPr txBox="1"/>
          <p:nvPr/>
        </p:nvSpPr>
        <p:spPr>
          <a:xfrm>
            <a:off x="5900247" y="2704123"/>
            <a:ext cx="1762021" cy="369332"/>
          </a:xfrm>
          <a:prstGeom prst="rect">
            <a:avLst/>
          </a:prstGeom>
          <a:noFill/>
        </p:spPr>
        <p:txBody>
          <a:bodyPr wrap="none" rtlCol="0">
            <a:spAutoFit/>
          </a:bodyPr>
          <a:lstStyle/>
          <a:p>
            <a:r>
              <a:rPr lang="en-US" b="1" dirty="0">
                <a:solidFill>
                  <a:srgbClr val="00FF00"/>
                </a:solidFill>
              </a:rPr>
              <a:t>Low</a:t>
            </a:r>
            <a:r>
              <a:rPr lang="en-US" b="1" dirty="0">
                <a:solidFill>
                  <a:srgbClr val="66FF66"/>
                </a:solidFill>
              </a:rPr>
              <a:t> </a:t>
            </a:r>
            <a:r>
              <a:rPr lang="en-US" b="1" dirty="0">
                <a:solidFill>
                  <a:srgbClr val="FFFF00"/>
                </a:solidFill>
              </a:rPr>
              <a:t>    Z        </a:t>
            </a:r>
            <a:r>
              <a:rPr lang="en-US" b="1" dirty="0" err="1">
                <a:solidFill>
                  <a:srgbClr val="FFFF00"/>
                </a:solidFill>
              </a:rPr>
              <a:t>Z</a:t>
            </a:r>
            <a:endParaRPr lang="en-US" b="1" dirty="0">
              <a:solidFill>
                <a:srgbClr val="FFFF00"/>
              </a:solidFill>
            </a:endParaRPr>
          </a:p>
        </p:txBody>
      </p:sp>
      <p:sp>
        <p:nvSpPr>
          <p:cNvPr id="19" name="TextBox 18"/>
          <p:cNvSpPr txBox="1"/>
          <p:nvPr/>
        </p:nvSpPr>
        <p:spPr>
          <a:xfrm>
            <a:off x="5957956" y="3031172"/>
            <a:ext cx="1696298" cy="307777"/>
          </a:xfrm>
          <a:prstGeom prst="rect">
            <a:avLst/>
          </a:prstGeom>
          <a:noFill/>
        </p:spPr>
        <p:txBody>
          <a:bodyPr wrap="none" rtlCol="0">
            <a:spAutoFit/>
          </a:bodyPr>
          <a:lstStyle/>
          <a:p>
            <a:r>
              <a:rPr lang="en-US" sz="1400" b="1" dirty="0">
                <a:solidFill>
                  <a:srgbClr val="00FF00"/>
                </a:solidFill>
                <a:latin typeface="Times New Roman" panose="02020603050405020304" pitchFamily="18" charset="0"/>
                <a:cs typeface="Times New Roman" panose="02020603050405020304" pitchFamily="18" charset="0"/>
              </a:rPr>
              <a:t>C0 </a:t>
            </a:r>
            <a:r>
              <a:rPr lang="en-US" sz="1400" b="1" dirty="0">
                <a:solidFill>
                  <a:srgbClr val="FFFF00"/>
                </a:solidFill>
                <a:latin typeface="Times New Roman" panose="02020603050405020304" pitchFamily="18" charset="0"/>
                <a:cs typeface="Times New Roman" panose="02020603050405020304" pitchFamily="18" charset="0"/>
              </a:rPr>
              <a:t>         C1         C2</a:t>
            </a:r>
          </a:p>
        </p:txBody>
      </p:sp>
    </p:spTree>
    <p:extLst>
      <p:ext uri="{BB962C8B-B14F-4D97-AF65-F5344CB8AC3E}">
        <p14:creationId xmlns:p14="http://schemas.microsoft.com/office/powerpoint/2010/main" val="171242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5" name="Rectangle 4"/>
          <p:cNvSpPr/>
          <p:nvPr/>
        </p:nvSpPr>
        <p:spPr>
          <a:xfrm>
            <a:off x="1" y="0"/>
            <a:ext cx="9144000" cy="671214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162" name="Shape 162"/>
          <p:cNvSpPr txBox="1">
            <a:spLocks noGrp="1"/>
          </p:cNvSpPr>
          <p:nvPr>
            <p:ph type="title" idx="4294967295"/>
          </p:nvPr>
        </p:nvSpPr>
        <p:spPr>
          <a:xfrm>
            <a:off x="381000" y="91281"/>
            <a:ext cx="822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Bef>
                <a:spcPct val="0"/>
              </a:spcBef>
              <a:spcAft>
                <a:spcPct val="0"/>
              </a:spcAft>
            </a:pPr>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Basic Structure of a C Program</a:t>
            </a:r>
          </a:p>
        </p:txBody>
      </p:sp>
      <p:sp>
        <p:nvSpPr>
          <p:cNvPr id="163" name="Shape 163"/>
          <p:cNvSpPr/>
          <p:nvPr/>
        </p:nvSpPr>
        <p:spPr>
          <a:xfrm>
            <a:off x="355862" y="2191341"/>
            <a:ext cx="9067800" cy="4133260"/>
          </a:xfrm>
          <a:prstGeom prst="rect">
            <a:avLst/>
          </a:prstGeom>
          <a:noFill/>
          <a:ln>
            <a:noFill/>
          </a:ln>
        </p:spPr>
        <p:txBody>
          <a:bodyPr wrap="square" lIns="91425" tIns="45700" rIns="91425" bIns="45700" anchor="t" anchorCtr="0">
            <a:noAutofit/>
          </a:bodyPr>
          <a:lstStyle/>
          <a:p>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#include </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a:t>
            </a:r>
            <a:r>
              <a:rPr lang="en-US" sz="1600" b="1" kern="0" dirty="0" err="1">
                <a:solidFill>
                  <a:srgbClr val="FF33CC"/>
                </a:solidFill>
                <a:latin typeface="Times New Roman" panose="02020603050405020304" pitchFamily="18" charset="0"/>
                <a:ea typeface="Courier New"/>
                <a:cs typeface="Times New Roman" panose="02020603050405020304" pitchFamily="18" charset="0"/>
                <a:sym typeface="Courier New"/>
              </a:rPr>
              <a:t>msp.h</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a:t>
            </a:r>
          </a:p>
          <a:p>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#include </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&lt;</a:t>
            </a:r>
            <a:r>
              <a:rPr lang="en-US" sz="1600" b="1" kern="0" dirty="0" err="1">
                <a:solidFill>
                  <a:srgbClr val="FF33CC"/>
                </a:solidFill>
                <a:latin typeface="Times New Roman" panose="02020603050405020304" pitchFamily="18" charset="0"/>
                <a:ea typeface="Courier New"/>
                <a:cs typeface="Times New Roman" panose="02020603050405020304" pitchFamily="18" charset="0"/>
                <a:sym typeface="Courier New"/>
              </a:rPr>
              <a:t>stdio.h</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&gt;</a:t>
            </a:r>
          </a:p>
          <a:p>
            <a:endParaRPr sz="1600" b="1" kern="0" dirty="0">
              <a:solidFill>
                <a:srgbClr val="000000"/>
              </a:solidFill>
              <a:latin typeface="Times New Roman" panose="02020603050405020304" pitchFamily="18" charset="0"/>
              <a:ea typeface="Courier New"/>
              <a:cs typeface="Times New Roman" panose="02020603050405020304" pitchFamily="18" charset="0"/>
              <a:sym typeface="Courier New"/>
            </a:endParaRPr>
          </a:p>
          <a:p>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Void      </a:t>
            </a:r>
            <a:r>
              <a:rPr lang="en-US" sz="1600" b="1" kern="0" dirty="0" err="1">
                <a:solidFill>
                  <a:srgbClr val="FF33CC"/>
                </a:solidFill>
                <a:latin typeface="Times New Roman" panose="02020603050405020304" pitchFamily="18" charset="0"/>
                <a:ea typeface="Courier New"/>
                <a:cs typeface="Times New Roman" panose="02020603050405020304" pitchFamily="18" charset="0"/>
                <a:sym typeface="Courier New"/>
              </a:rPr>
              <a:t>keypad_init</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       </a:t>
            </a:r>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(void); </a:t>
            </a:r>
            <a:r>
              <a:rPr lang="en-US" sz="1600" b="1" kern="0"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1600" b="1" kern="0" dirty="0">
                <a:solidFill>
                  <a:srgbClr val="00FF00"/>
                </a:solidFill>
                <a:latin typeface="Times New Roman" panose="02020603050405020304" pitchFamily="18" charset="0"/>
                <a:ea typeface="Courier New"/>
                <a:cs typeface="Times New Roman" panose="02020603050405020304" pitchFamily="18" charset="0"/>
                <a:sym typeface="Courier New"/>
              </a:rPr>
              <a:t>// prototype for GPIO initialization </a:t>
            </a:r>
          </a:p>
          <a:p>
            <a:r>
              <a:rPr lang="en-US" sz="1600" b="1" dirty="0">
                <a:solidFill>
                  <a:srgbClr val="FFFF00"/>
                </a:solidFill>
                <a:latin typeface="Times New Roman" panose="02020603050405020304" pitchFamily="18" charset="0"/>
                <a:cs typeface="Times New Roman" panose="02020603050405020304" pitchFamily="18" charset="0"/>
              </a:rPr>
              <a:t>uint8_t </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FF33CC"/>
                </a:solidFill>
                <a:latin typeface="Times New Roman" panose="02020603050405020304" pitchFamily="18" charset="0"/>
                <a:cs typeface="Times New Roman" panose="02020603050405020304" pitchFamily="18" charset="0"/>
              </a:rPr>
              <a:t>Read_Keypad</a:t>
            </a:r>
            <a:r>
              <a:rPr lang="en-US" sz="1600" b="1" dirty="0">
                <a:solidFill>
                  <a:srgbClr val="FF33CC"/>
                </a:solidFill>
                <a:latin typeface="Times New Roman" panose="02020603050405020304" pitchFamily="18" charset="0"/>
                <a:cs typeface="Times New Roman" panose="02020603050405020304" pitchFamily="18" charset="0"/>
              </a:rPr>
              <a:t> </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FFF00"/>
                </a:solidFill>
                <a:latin typeface="Times New Roman" panose="02020603050405020304" pitchFamily="18" charset="0"/>
                <a:cs typeface="Times New Roman" panose="02020603050405020304" pitchFamily="18" charset="0"/>
              </a:rPr>
              <a:t>(void);</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kern="0" dirty="0">
                <a:solidFill>
                  <a:srgbClr val="00FF00"/>
                </a:solidFill>
                <a:latin typeface="Times New Roman" panose="02020603050405020304" pitchFamily="18" charset="0"/>
                <a:ea typeface="Courier New"/>
                <a:cs typeface="Times New Roman" panose="02020603050405020304" pitchFamily="18" charset="0"/>
                <a:sym typeface="Courier New"/>
              </a:rPr>
              <a:t>// prototype for keypad scan subroutine</a:t>
            </a:r>
          </a:p>
          <a:p>
            <a:r>
              <a:rPr lang="en-US" sz="1600" b="1" dirty="0">
                <a:solidFill>
                  <a:srgbClr val="FFFF00"/>
                </a:solidFill>
                <a:latin typeface="Times New Roman" panose="02020603050405020304" pitchFamily="18" charset="0"/>
                <a:cs typeface="Times New Roman" panose="02020603050405020304" pitchFamily="18" charset="0"/>
              </a:rPr>
              <a:t>void</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FF33CC"/>
                </a:solidFill>
                <a:latin typeface="Times New Roman" panose="02020603050405020304" pitchFamily="18" charset="0"/>
                <a:cs typeface="Times New Roman" panose="02020603050405020304" pitchFamily="18" charset="0"/>
              </a:rPr>
              <a:t>Print_Keys</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FFF00"/>
                </a:solidFill>
                <a:latin typeface="Times New Roman" panose="02020603050405020304" pitchFamily="18" charset="0"/>
                <a:cs typeface="Times New Roman" panose="02020603050405020304" pitchFamily="18" charset="0"/>
              </a:rPr>
              <a:t>(void);           	</a:t>
            </a:r>
            <a:r>
              <a:rPr lang="en-US" sz="1600" b="1" kern="0" dirty="0">
                <a:solidFill>
                  <a:srgbClr val="00FF00"/>
                </a:solidFill>
                <a:latin typeface="Times New Roman" panose="02020603050405020304" pitchFamily="18" charset="0"/>
                <a:ea typeface="Courier New"/>
                <a:cs typeface="Times New Roman" panose="02020603050405020304" pitchFamily="18" charset="0"/>
              </a:rPr>
              <a:t>// Print Key pressed</a:t>
            </a:r>
            <a:endParaRPr lang="en-US" sz="1600" b="1" kern="0" dirty="0">
              <a:solidFill>
                <a:srgbClr val="00FF00"/>
              </a:solidFill>
              <a:latin typeface="Times New Roman" panose="02020603050405020304" pitchFamily="18" charset="0"/>
              <a:ea typeface="Courier New"/>
              <a:cs typeface="Times New Roman" panose="02020603050405020304" pitchFamily="18" charset="0"/>
              <a:sym typeface="Courier New"/>
            </a:endParaRPr>
          </a:p>
          <a:p>
            <a:endParaRPr lang="en-US" sz="1600" b="1" i="1" kern="0" dirty="0">
              <a:solidFill>
                <a:srgbClr val="00FFFF"/>
              </a:solidFill>
              <a:latin typeface="Times New Roman" panose="02020603050405020304" pitchFamily="18" charset="0"/>
              <a:ea typeface="Courier New"/>
              <a:cs typeface="Times New Roman" panose="02020603050405020304" pitchFamily="18" charset="0"/>
              <a:sym typeface="Courier New"/>
            </a:endParaRPr>
          </a:p>
          <a:p>
            <a:r>
              <a:rPr lang="en-US" sz="1600" b="1" i="1" dirty="0">
                <a:solidFill>
                  <a:srgbClr val="00FFFF"/>
                </a:solidFill>
                <a:latin typeface="Times New Roman" panose="02020603050405020304" pitchFamily="18" charset="0"/>
                <a:cs typeface="Times New Roman" panose="02020603050405020304" pitchFamily="18" charset="0"/>
              </a:rPr>
              <a:t>uint8_t </a:t>
            </a:r>
            <a:r>
              <a:rPr lang="en-US" sz="1600" b="1" i="1" dirty="0" err="1">
                <a:solidFill>
                  <a:srgbClr val="00FFFF"/>
                </a:solidFill>
                <a:latin typeface="Times New Roman" panose="02020603050405020304" pitchFamily="18" charset="0"/>
                <a:cs typeface="Times New Roman" panose="02020603050405020304" pitchFamily="18" charset="0"/>
              </a:rPr>
              <a:t>num</a:t>
            </a:r>
            <a:r>
              <a:rPr lang="en-US" sz="1600" b="1" i="1" dirty="0">
                <a:solidFill>
                  <a:srgbClr val="00FFFF"/>
                </a:solidFill>
                <a:latin typeface="Times New Roman" panose="02020603050405020304" pitchFamily="18" charset="0"/>
                <a:cs typeface="Times New Roman" panose="02020603050405020304" pitchFamily="18" charset="0"/>
              </a:rPr>
              <a:t>, pressed;</a:t>
            </a:r>
          </a:p>
          <a:p>
            <a:endParaRPr sz="1600" b="1" i="1" kern="0" dirty="0">
              <a:solidFill>
                <a:srgbClr val="00FFFF"/>
              </a:solidFill>
              <a:latin typeface="Times New Roman" panose="02020603050405020304" pitchFamily="18" charset="0"/>
              <a:ea typeface="Courier New"/>
              <a:cs typeface="Times New Roman" panose="02020603050405020304" pitchFamily="18" charset="0"/>
              <a:sym typeface="Courier New"/>
            </a:endParaRPr>
          </a:p>
          <a:p>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void</a:t>
            </a:r>
            <a:r>
              <a:rPr lang="en-US" sz="1600" b="1" kern="0"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main</a:t>
            </a:r>
            <a:r>
              <a:rPr lang="en-US" sz="1600" b="1" kern="0"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1600" b="1" kern="0" dirty="0">
                <a:solidFill>
                  <a:srgbClr val="FFFF00"/>
                </a:solidFill>
                <a:latin typeface="Times New Roman" panose="02020603050405020304" pitchFamily="18" charset="0"/>
                <a:ea typeface="Courier New"/>
                <a:cs typeface="Times New Roman" panose="02020603050405020304" pitchFamily="18" charset="0"/>
                <a:sym typeface="Courier New"/>
              </a:rPr>
              <a:t>(void) </a:t>
            </a:r>
          </a:p>
          <a:p>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a:t>
            </a:r>
          </a:p>
          <a:p>
            <a:r>
              <a:rPr lang="en-US" sz="1600" b="1" kern="0" dirty="0">
                <a:solidFill>
                  <a:srgbClr val="00FFFF"/>
                </a:solidFill>
                <a:latin typeface="Times New Roman" panose="02020603050405020304" pitchFamily="18" charset="0"/>
                <a:ea typeface="Courier New"/>
                <a:cs typeface="Times New Roman" panose="02020603050405020304" pitchFamily="18" charset="0"/>
                <a:sym typeface="Courier New"/>
              </a:rPr>
              <a:t>     WDT_A-&gt;CTL = WDT_A_CTL_PW | WDT_A_CTL_HOLD;	</a:t>
            </a:r>
            <a:r>
              <a:rPr lang="en-US" sz="1600" b="1" kern="0" dirty="0">
                <a:solidFill>
                  <a:srgbClr val="00FF00"/>
                </a:solidFill>
                <a:latin typeface="Times New Roman" panose="02020603050405020304" pitchFamily="18" charset="0"/>
                <a:ea typeface="Courier New"/>
                <a:cs typeface="Times New Roman" panose="02020603050405020304" pitchFamily="18" charset="0"/>
                <a:sym typeface="Courier New"/>
              </a:rPr>
              <a:t>// stop watchdog timer</a:t>
            </a:r>
          </a:p>
          <a:p>
            <a:endParaRPr sz="1600" b="1" kern="0" dirty="0">
              <a:solidFill>
                <a:srgbClr val="000000"/>
              </a:solidFill>
              <a:latin typeface="Times New Roman" panose="02020603050405020304" pitchFamily="18" charset="0"/>
              <a:ea typeface="Courier New"/>
              <a:cs typeface="Times New Roman" panose="02020603050405020304" pitchFamily="18" charset="0"/>
              <a:sym typeface="Courier New"/>
            </a:endParaRPr>
          </a:p>
          <a:p>
            <a:r>
              <a:rPr lang="en-US" sz="1600" b="1" kern="0" dirty="0">
                <a:solidFill>
                  <a:srgbClr val="000000"/>
                </a:solidFill>
                <a:latin typeface="Times New Roman" panose="02020603050405020304" pitchFamily="18" charset="0"/>
                <a:ea typeface="Courier New"/>
                <a:cs typeface="Times New Roman" panose="02020603050405020304" pitchFamily="18" charset="0"/>
                <a:sym typeface="Courier New"/>
              </a:rPr>
              <a:t>	</a:t>
            </a:r>
            <a:r>
              <a:rPr lang="en-US" sz="1600" b="1" kern="0" dirty="0">
                <a:solidFill>
                  <a:srgbClr val="00FF00"/>
                </a:solidFill>
                <a:latin typeface="Times New Roman" panose="02020603050405020304" pitchFamily="18" charset="0"/>
                <a:ea typeface="Courier New"/>
                <a:cs typeface="Times New Roman" panose="02020603050405020304" pitchFamily="18" charset="0"/>
                <a:sym typeface="Courier New"/>
              </a:rPr>
              <a:t>••• (insert your instructions here)</a:t>
            </a:r>
          </a:p>
          <a:p>
            <a:r>
              <a:rPr lang="en-US" sz="1600" b="1" kern="0" dirty="0">
                <a:solidFill>
                  <a:srgbClr val="FF33CC"/>
                </a:solidFill>
                <a:latin typeface="Times New Roman" panose="02020603050405020304" pitchFamily="18" charset="0"/>
                <a:ea typeface="Courier New"/>
                <a:cs typeface="Times New Roman" panose="02020603050405020304" pitchFamily="18" charset="0"/>
                <a:sym typeface="Courier New"/>
              </a:rPr>
              <a:t>}</a:t>
            </a:r>
          </a:p>
        </p:txBody>
      </p:sp>
      <p:sp>
        <p:nvSpPr>
          <p:cNvPr id="164" name="Shape 164"/>
          <p:cNvSpPr txBox="1"/>
          <p:nvPr/>
        </p:nvSpPr>
        <p:spPr>
          <a:xfrm>
            <a:off x="3988323" y="2264255"/>
            <a:ext cx="5079477" cy="646331"/>
          </a:xfrm>
          <a:prstGeom prst="rect">
            <a:avLst/>
          </a:prstGeom>
          <a:noFill/>
          <a:ln>
            <a:noFill/>
          </a:ln>
        </p:spPr>
        <p:txBody>
          <a:bodyPr wrap="square" lIns="91425" tIns="45700" rIns="91425" bIns="45700" anchor="t" anchorCtr="0">
            <a:noAutofit/>
          </a:bodyPr>
          <a:lstStyle/>
          <a:p>
            <a:r>
              <a:rPr lang="en-US" sz="1600" b="1" kern="0" dirty="0">
                <a:solidFill>
                  <a:srgbClr val="00FF00"/>
                </a:solidFill>
                <a:latin typeface="Times New Roman" panose="02020603050405020304" pitchFamily="18" charset="0"/>
                <a:ea typeface="Calibri"/>
                <a:cs typeface="Times New Roman" panose="02020603050405020304" pitchFamily="18" charset="0"/>
                <a:sym typeface="Calibri"/>
              </a:rPr>
              <a:t>// header files with declarations and macro </a:t>
            </a:r>
          </a:p>
          <a:p>
            <a:r>
              <a:rPr lang="en-US" sz="1600" b="1" kern="0" dirty="0">
                <a:solidFill>
                  <a:srgbClr val="00FF00"/>
                </a:solidFill>
                <a:latin typeface="Times New Roman" panose="02020603050405020304" pitchFamily="18" charset="0"/>
                <a:ea typeface="Calibri"/>
                <a:cs typeface="Times New Roman" panose="02020603050405020304" pitchFamily="18" charset="0"/>
                <a:sym typeface="Calibri"/>
              </a:rPr>
              <a:t>//definitions used in the program</a:t>
            </a:r>
          </a:p>
        </p:txBody>
      </p:sp>
      <p:sp>
        <p:nvSpPr>
          <p:cNvPr id="2" name="Rectangle 1"/>
          <p:cNvSpPr/>
          <p:nvPr/>
        </p:nvSpPr>
        <p:spPr>
          <a:xfrm>
            <a:off x="190500" y="426286"/>
            <a:ext cx="8610600" cy="1169551"/>
          </a:xfrm>
          <a:prstGeom prst="rect">
            <a:avLst/>
          </a:prstGeom>
        </p:spPr>
        <p:txBody>
          <a:bodyPr wrap="square">
            <a:spAutoFit/>
          </a:bodyPr>
          <a:lstStyle/>
          <a:p>
            <a:r>
              <a:rPr lang="en-US" sz="1400" b="1" kern="0" dirty="0">
                <a:solidFill>
                  <a:srgbClr val="00FF00"/>
                </a:solidFill>
                <a:latin typeface="Times New Roman" panose="02020603050405020304" pitchFamily="18" charset="0"/>
                <a:ea typeface="Courier New"/>
                <a:cs typeface="Times New Roman" panose="02020603050405020304" pitchFamily="18" charset="0"/>
                <a:sym typeface="Courier New"/>
              </a:rPr>
              <a:t>/* This program calls a subroutine that scans a 4x3 matrix keypad</a:t>
            </a:r>
          </a:p>
          <a:p>
            <a:r>
              <a:rPr lang="en-US" sz="1400" b="1" kern="0" dirty="0">
                <a:solidFill>
                  <a:srgbClr val="00FF00"/>
                </a:solidFill>
                <a:latin typeface="Times New Roman" panose="02020603050405020304" pitchFamily="18" charset="0"/>
                <a:ea typeface="Courier New"/>
                <a:cs typeface="Times New Roman" panose="02020603050405020304" pitchFamily="18" charset="0"/>
                <a:sym typeface="Courier New"/>
              </a:rPr>
              <a:t> * and returns a unique number for each key pressed.  The character</a:t>
            </a:r>
          </a:p>
          <a:p>
            <a:r>
              <a:rPr lang="en-US" sz="1400" b="1" kern="0" dirty="0">
                <a:solidFill>
                  <a:srgbClr val="00FF00"/>
                </a:solidFill>
                <a:latin typeface="Times New Roman" panose="02020603050405020304" pitchFamily="18" charset="0"/>
                <a:ea typeface="Courier New"/>
                <a:cs typeface="Times New Roman" panose="02020603050405020304" pitchFamily="18" charset="0"/>
                <a:sym typeface="Courier New"/>
              </a:rPr>
              <a:t> * corresponding to the key pressed is printed to the CCS console.</a:t>
            </a:r>
          </a:p>
          <a:p>
            <a:r>
              <a:rPr lang="en-US" sz="1400" b="1" kern="0" dirty="0">
                <a:solidFill>
                  <a:srgbClr val="00FF00"/>
                </a:solidFill>
                <a:latin typeface="Times New Roman" panose="02020603050405020304" pitchFamily="18" charset="0"/>
                <a:ea typeface="Courier New"/>
                <a:cs typeface="Times New Roman" panose="02020603050405020304" pitchFamily="18" charset="0"/>
                <a:sym typeface="Courier New"/>
              </a:rPr>
              <a:t> * Port4  4,5,6     are connected to the columns </a:t>
            </a:r>
          </a:p>
          <a:p>
            <a:r>
              <a:rPr lang="en-US" sz="1400" b="1" kern="0" dirty="0">
                <a:solidFill>
                  <a:srgbClr val="00FF00"/>
                </a:solidFill>
                <a:latin typeface="Times New Roman" panose="02020603050405020304" pitchFamily="18" charset="0"/>
                <a:ea typeface="Courier New"/>
                <a:cs typeface="Times New Roman" panose="02020603050405020304" pitchFamily="18" charset="0"/>
                <a:sym typeface="Courier New"/>
              </a:rPr>
              <a:t> * Port4  0,1,2,3  are connected to the rows of the keypad.*/</a:t>
            </a:r>
          </a:p>
        </p:txBody>
      </p:sp>
    </p:spTree>
    <p:extLst>
      <p:ext uri="{BB962C8B-B14F-4D97-AF65-F5344CB8AC3E}">
        <p14:creationId xmlns:p14="http://schemas.microsoft.com/office/powerpoint/2010/main" val="1871360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86" y="-18854"/>
            <a:ext cx="9150285" cy="6656075"/>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9" name="Rectangle 8"/>
          <p:cNvSpPr/>
          <p:nvPr/>
        </p:nvSpPr>
        <p:spPr>
          <a:xfrm>
            <a:off x="-6286" y="6637221"/>
            <a:ext cx="9150285"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
        <p:nvSpPr>
          <p:cNvPr id="4" name="Rectangle 3"/>
          <p:cNvSpPr/>
          <p:nvPr/>
        </p:nvSpPr>
        <p:spPr>
          <a:xfrm>
            <a:off x="197570" y="662208"/>
            <a:ext cx="8763000" cy="6032421"/>
          </a:xfrm>
          <a:prstGeom prst="rect">
            <a:avLst/>
          </a:prstGeom>
          <a:noFill/>
        </p:spPr>
        <p:txBody>
          <a:bodyPr wrap="square">
            <a:spAutoFit/>
          </a:bodyPr>
          <a:lstStyle/>
          <a:p>
            <a:r>
              <a:rPr lang="en-US" sz="1400" b="1" dirty="0">
                <a:solidFill>
                  <a:srgbClr val="00FFFF"/>
                </a:solidFill>
                <a:latin typeface="Times New Roman" panose="02020603050405020304" pitchFamily="18" charset="0"/>
                <a:cs typeface="Times New Roman" panose="02020603050405020304" pitchFamily="18" charset="0"/>
              </a:rPr>
              <a:t>uint8_t</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FF00FF"/>
                </a:solidFill>
                <a:latin typeface="Times New Roman" panose="02020603050405020304" pitchFamily="18" charset="0"/>
                <a:cs typeface="Times New Roman" panose="02020603050405020304" pitchFamily="18" charset="0"/>
              </a:rPr>
              <a:t>Read_Keypad</a:t>
            </a:r>
            <a:r>
              <a:rPr lang="en-US" sz="1400" b="1" dirty="0">
                <a:solidFill>
                  <a:srgbClr val="00FFFF"/>
                </a:solidFill>
                <a:latin typeface="Times New Roman" panose="02020603050405020304" pitchFamily="18" charset="0"/>
                <a:cs typeface="Times New Roman" panose="02020603050405020304" pitchFamily="18" charset="0"/>
              </a:rPr>
              <a:t>(void)</a:t>
            </a:r>
          </a:p>
          <a:p>
            <a:r>
              <a:rPr lang="en-US" sz="1400" b="1" dirty="0">
                <a:solidFill>
                  <a:srgbClr val="FFFF00"/>
                </a:solidFill>
                <a:latin typeface="Times New Roman" panose="02020603050405020304" pitchFamily="18" charset="0"/>
                <a:cs typeface="Times New Roman" panose="02020603050405020304" pitchFamily="18" charset="0"/>
              </a:rPr>
              <a:t>{</a:t>
            </a:r>
          </a:p>
          <a:p>
            <a:r>
              <a:rPr lang="en-US" sz="1400" b="1" dirty="0">
                <a:solidFill>
                  <a:srgbClr val="00FFFF"/>
                </a:solidFill>
                <a:latin typeface="Times New Roman" panose="02020603050405020304" pitchFamily="18" charset="0"/>
                <a:cs typeface="Times New Roman" panose="02020603050405020304" pitchFamily="18" charset="0"/>
              </a:rPr>
              <a:t>    uint8_t col, row;</a:t>
            </a:r>
            <a:endParaRPr lang="en-US" sz="1400" b="1" i="1" dirty="0">
              <a:solidFill>
                <a:srgbClr val="FFFF00"/>
              </a:solidFill>
              <a:highlight>
                <a:srgbClr val="D4D4D4"/>
              </a:highlight>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33CC"/>
                </a:solidFill>
                <a:latin typeface="Times New Roman" panose="02020603050405020304" pitchFamily="18" charset="0"/>
                <a:cs typeface="Times New Roman" panose="02020603050405020304" pitchFamily="18" charset="0"/>
              </a:rPr>
              <a:t>for ( </a:t>
            </a:r>
            <a:r>
              <a:rPr lang="en-US" sz="1400" b="1" dirty="0">
                <a:solidFill>
                  <a:srgbClr val="00FFFF"/>
                </a:solidFill>
                <a:latin typeface="Times New Roman" panose="02020603050405020304" pitchFamily="18" charset="0"/>
                <a:cs typeface="Times New Roman" panose="02020603050405020304" pitchFamily="18" charset="0"/>
              </a:rPr>
              <a:t>col = 0; col &lt; 3; col++ )</a:t>
            </a:r>
            <a:endParaRPr lang="en-US" sz="1400" b="1" dirty="0">
              <a:solidFill>
                <a:srgbClr val="FF33CC"/>
              </a:solidFill>
              <a:highlight>
                <a:srgbClr val="F0D8A8"/>
              </a:highlight>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 {</a:t>
            </a: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P4-&gt;DIR      =     </a:t>
            </a:r>
            <a:r>
              <a:rPr lang="en-US" sz="1400" b="1" dirty="0">
                <a:solidFill>
                  <a:srgbClr val="FF33CC"/>
                </a:solidFill>
                <a:latin typeface="Times New Roman" panose="02020603050405020304" pitchFamily="18" charset="0"/>
                <a:cs typeface="Times New Roman" panose="02020603050405020304" pitchFamily="18" charset="0"/>
              </a:rPr>
              <a:t>0x00;              </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66FF66"/>
                </a:solidFill>
                <a:latin typeface="Times New Roman" panose="02020603050405020304" pitchFamily="18" charset="0"/>
                <a:cs typeface="Times New Roman" panose="02020603050405020304" pitchFamily="18" charset="0"/>
              </a:rPr>
              <a:t>// Set Columns to inputs</a:t>
            </a:r>
          </a:p>
          <a:p>
            <a:r>
              <a:rPr lang="en-US" sz="1400" b="1" dirty="0">
                <a:solidFill>
                  <a:srgbClr val="FFFF00"/>
                </a:solidFill>
                <a:latin typeface="Times New Roman" panose="02020603050405020304" pitchFamily="18" charset="0"/>
                <a:cs typeface="Times New Roman" panose="02020603050405020304" pitchFamily="18" charset="0"/>
              </a:rPr>
              <a:t>          P4-&gt;DIR |    =</a:t>
            </a:r>
            <a:r>
              <a:rPr lang="en-US" sz="1400" b="1" dirty="0">
                <a:solidFill>
                  <a:srgbClr val="66FF66"/>
                </a:solidFill>
                <a:latin typeface="Times New Roman" panose="02020603050405020304" pitchFamily="18" charset="0"/>
                <a:cs typeface="Times New Roman" panose="02020603050405020304" pitchFamily="18" charset="0"/>
              </a:rPr>
              <a:t>     </a:t>
            </a:r>
            <a:r>
              <a:rPr lang="en-US" sz="1400" b="1" dirty="0">
                <a:solidFill>
                  <a:srgbClr val="FF33CC"/>
                </a:solidFill>
                <a:latin typeface="Times New Roman" panose="02020603050405020304" pitchFamily="18" charset="0"/>
                <a:cs typeface="Times New Roman" panose="02020603050405020304" pitchFamily="18" charset="0"/>
              </a:rPr>
              <a:t>BIT ( 4+COL );</a:t>
            </a:r>
            <a:r>
              <a:rPr lang="en-US" sz="1400" b="1" dirty="0">
                <a:solidFill>
                  <a:srgbClr val="66FF66"/>
                </a:solidFill>
                <a:latin typeface="Times New Roman" panose="02020603050405020304" pitchFamily="18" charset="0"/>
                <a:cs typeface="Times New Roman" panose="02020603050405020304" pitchFamily="18" charset="0"/>
              </a:rPr>
              <a:t>		// Set column 1 to output</a:t>
            </a:r>
          </a:p>
          <a:p>
            <a:r>
              <a:rPr lang="en-US" sz="1400" b="1" dirty="0">
                <a:solidFill>
                  <a:srgbClr val="FFFF00"/>
                </a:solidFill>
                <a:latin typeface="Times New Roman" panose="02020603050405020304" pitchFamily="18" charset="0"/>
                <a:cs typeface="Times New Roman" panose="02020603050405020304" pitchFamily="18" charset="0"/>
              </a:rPr>
              <a:t>          P4-&gt;OUT  &amp;=~</a:t>
            </a:r>
            <a:r>
              <a:rPr lang="en-US" sz="1400" b="1" dirty="0">
                <a:solidFill>
                  <a:srgbClr val="66FF66"/>
                </a:solidFill>
                <a:latin typeface="Times New Roman" panose="02020603050405020304" pitchFamily="18" charset="0"/>
                <a:cs typeface="Times New Roman" panose="02020603050405020304" pitchFamily="18" charset="0"/>
              </a:rPr>
              <a:t>  </a:t>
            </a:r>
            <a:r>
              <a:rPr lang="en-US" sz="1400" b="1" dirty="0">
                <a:solidFill>
                  <a:srgbClr val="FF33CC"/>
                </a:solidFill>
                <a:latin typeface="Times New Roman" panose="02020603050405020304" pitchFamily="18" charset="0"/>
                <a:cs typeface="Times New Roman" panose="02020603050405020304" pitchFamily="18" charset="0"/>
              </a:rPr>
              <a:t>BIT ( 4+COL );</a:t>
            </a:r>
            <a:r>
              <a:rPr lang="en-US" sz="1400" b="1" dirty="0">
                <a:solidFill>
                  <a:srgbClr val="66FF66"/>
                </a:solidFill>
                <a:latin typeface="Times New Roman" panose="02020603050405020304" pitchFamily="18" charset="0"/>
                <a:cs typeface="Times New Roman" panose="02020603050405020304" pitchFamily="18" charset="0"/>
              </a:rPr>
              <a:t>		// Set </a:t>
            </a:r>
            <a:r>
              <a:rPr lang="en-US" sz="1400" b="1">
                <a:solidFill>
                  <a:srgbClr val="66FF66"/>
                </a:solidFill>
                <a:latin typeface="Times New Roman" panose="02020603050405020304" pitchFamily="18" charset="0"/>
                <a:cs typeface="Times New Roman" panose="02020603050405020304" pitchFamily="18" charset="0"/>
              </a:rPr>
              <a:t>column 1` </a:t>
            </a:r>
            <a:r>
              <a:rPr lang="en-US" sz="1400" b="1" dirty="0">
                <a:solidFill>
                  <a:srgbClr val="66FF66"/>
                </a:solidFill>
                <a:latin typeface="Times New Roman" panose="02020603050405020304" pitchFamily="18" charset="0"/>
                <a:cs typeface="Times New Roman" panose="02020603050405020304" pitchFamily="18" charset="0"/>
              </a:rPr>
              <a:t>to LOW</a:t>
            </a:r>
            <a:endParaRPr lang="en-US" sz="1400" b="1" dirty="0">
              <a:solidFill>
                <a:srgbClr val="FFFF00"/>
              </a:solidFill>
              <a:latin typeface="Times New Roman" panose="02020603050405020304" pitchFamily="18" charset="0"/>
              <a:cs typeface="Times New Roman" panose="02020603050405020304" pitchFamily="18" charset="0"/>
            </a:endParaRPr>
          </a:p>
          <a:p>
            <a:endParaRPr lang="en-US" sz="1400" b="1" dirty="0">
              <a:solidFill>
                <a:srgbClr val="000000"/>
              </a:solidFill>
              <a:highlight>
                <a:srgbClr val="D4D4D4"/>
              </a:highlight>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err="1">
                <a:solidFill>
                  <a:srgbClr val="FFFF00"/>
                </a:solidFill>
                <a:latin typeface="Times New Roman" panose="02020603050405020304" pitchFamily="18" charset="0"/>
                <a:cs typeface="Times New Roman" panose="02020603050405020304" pitchFamily="18" charset="0"/>
              </a:rPr>
              <a:t>SysTick_delay</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a:solidFill>
                  <a:srgbClr val="FF33CC"/>
                </a:solidFill>
                <a:latin typeface="Times New Roman" panose="02020603050405020304" pitchFamily="18" charset="0"/>
                <a:cs typeface="Times New Roman" panose="02020603050405020304" pitchFamily="18" charset="0"/>
              </a:rPr>
              <a:t>(10);  </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66FF66"/>
                </a:solidFill>
                <a:latin typeface="Times New Roman" panose="02020603050405020304" pitchFamily="18" charset="0"/>
                <a:cs typeface="Times New Roman" panose="02020603050405020304" pitchFamily="18" charset="0"/>
              </a:rPr>
              <a:t>// Delay the while loop</a:t>
            </a: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row = </a:t>
            </a:r>
            <a:r>
              <a:rPr lang="en-US" sz="1400" b="1" dirty="0">
                <a:solidFill>
                  <a:srgbClr val="FF33CC"/>
                </a:solidFill>
                <a:latin typeface="Times New Roman" panose="02020603050405020304" pitchFamily="18" charset="0"/>
                <a:cs typeface="Times New Roman" panose="02020603050405020304" pitchFamily="18" charset="0"/>
              </a:rPr>
              <a:t>P4-&gt;IN &amp; 0x0F;         </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66FF66"/>
                </a:solidFill>
                <a:latin typeface="Times New Roman" panose="02020603050405020304" pitchFamily="18" charset="0"/>
                <a:cs typeface="Times New Roman" panose="02020603050405020304" pitchFamily="18" charset="0"/>
              </a:rPr>
              <a:t>// read all rows</a:t>
            </a:r>
          </a:p>
          <a:p>
            <a:endParaRPr lang="en-US" sz="1400" b="1" dirty="0">
              <a:solidFill>
                <a:srgbClr val="66FF66"/>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00FFFF"/>
                </a:solidFill>
                <a:latin typeface="Times New Roman" panose="02020603050405020304" pitchFamily="18" charset="0"/>
                <a:cs typeface="Times New Roman" panose="02020603050405020304" pitchFamily="18" charset="0"/>
              </a:rPr>
              <a:t>  while ( !(P4IN &amp; BIT0) | !(P4IN &amp; BIT1) | !( P4IN &amp; BIT2) | !( P4IN &amp; BIT3) );</a:t>
            </a:r>
          </a:p>
          <a:p>
            <a:endParaRPr lang="en-US" sz="1400" b="1" dirty="0">
              <a:solidFill>
                <a:srgbClr val="FF33CC"/>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   if </a:t>
            </a:r>
            <a:r>
              <a:rPr lang="en-US" sz="1400" b="1" dirty="0">
                <a:solidFill>
                  <a:srgbClr val="FF33CC"/>
                </a:solidFill>
                <a:latin typeface="Times New Roman" panose="02020603050405020304" pitchFamily="18" charset="0"/>
                <a:cs typeface="Times New Roman" panose="02020603050405020304" pitchFamily="18" charset="0"/>
              </a:rPr>
              <a:t>(row != 0x0F)   </a:t>
            </a:r>
            <a:r>
              <a:rPr lang="en-US" sz="1400" b="1" dirty="0">
                <a:solidFill>
                  <a:srgbClr val="FFFF00"/>
                </a:solidFill>
                <a:latin typeface="Times New Roman" panose="02020603050405020304" pitchFamily="18" charset="0"/>
                <a:cs typeface="Times New Roman" panose="02020603050405020304" pitchFamily="18" charset="0"/>
              </a:rPr>
              <a:t>break;     </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66FF66"/>
                </a:solidFill>
                <a:latin typeface="Times New Roman" panose="02020603050405020304" pitchFamily="18" charset="0"/>
                <a:cs typeface="Times New Roman" panose="02020603050405020304" pitchFamily="18" charset="0"/>
              </a:rPr>
              <a:t> // if one of the input is low, some key is pressed</a:t>
            </a:r>
            <a:r>
              <a:rPr lang="en-US" sz="1400" b="1" dirty="0">
                <a:solidFill>
                  <a:srgbClr val="33CC4A"/>
                </a:solidFill>
                <a:latin typeface="Times New Roman" panose="02020603050405020304" pitchFamily="18" charset="0"/>
                <a:cs typeface="Times New Roman" panose="02020603050405020304" pitchFamily="18" charset="0"/>
              </a:rPr>
              <a:t>.</a:t>
            </a:r>
          </a:p>
          <a:p>
            <a:r>
              <a:rPr lang="en-US" sz="1400" b="1" dirty="0">
                <a:solidFill>
                  <a:srgbClr val="FFFF00"/>
                </a:solidFill>
                <a:latin typeface="Times New Roman" panose="02020603050405020304" pitchFamily="18" charset="0"/>
                <a:cs typeface="Times New Roman" panose="02020603050405020304" pitchFamily="18" charset="0"/>
              </a:rPr>
              <a:t>      }</a:t>
            </a:r>
          </a:p>
          <a:p>
            <a:endParaRPr lang="en-US" sz="1400"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P4-&gt;DIR = </a:t>
            </a:r>
            <a:r>
              <a:rPr lang="en-US" sz="1400" b="1" dirty="0">
                <a:solidFill>
                  <a:srgbClr val="FF33CC"/>
                </a:solidFill>
                <a:latin typeface="Times New Roman" panose="02020603050405020304" pitchFamily="18" charset="0"/>
                <a:cs typeface="Times New Roman" panose="02020603050405020304" pitchFamily="18" charset="0"/>
              </a:rPr>
              <a:t>0x0F;                   </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66FF66"/>
                </a:solidFill>
                <a:latin typeface="Times New Roman" panose="02020603050405020304" pitchFamily="18" charset="0"/>
                <a:cs typeface="Times New Roman" panose="02020603050405020304" pitchFamily="18" charset="0"/>
              </a:rPr>
              <a:t>// Set Columns to inputs</a:t>
            </a:r>
          </a:p>
          <a:p>
            <a:r>
              <a:rPr lang="en-US" sz="1400" b="1" dirty="0">
                <a:solidFill>
                  <a:srgbClr val="FFFF00"/>
                </a:solidFill>
                <a:latin typeface="Times New Roman" panose="02020603050405020304" pitchFamily="18" charset="0"/>
                <a:cs typeface="Times New Roman" panose="02020603050405020304" pitchFamily="18" charset="0"/>
              </a:rPr>
              <a:t>        if ( col == 3) </a:t>
            </a:r>
          </a:p>
          <a:p>
            <a:r>
              <a:rPr lang="en-US" sz="1400" b="1" dirty="0">
                <a:solidFill>
                  <a:srgbClr val="FFFF00"/>
                </a:solidFill>
                <a:latin typeface="Times New Roman" panose="02020603050405020304" pitchFamily="18" charset="0"/>
                <a:cs typeface="Times New Roman" panose="02020603050405020304" pitchFamily="18" charset="0"/>
              </a:rPr>
              <a:t>	return 0;</a:t>
            </a:r>
          </a:p>
          <a:p>
            <a:endParaRPr lang="en-US" sz="1400" dirty="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if (row == 0x0E)        </a:t>
            </a:r>
            <a:r>
              <a:rPr lang="en-US" sz="1400" b="1" i="1" dirty="0" err="1">
                <a:solidFill>
                  <a:srgbClr val="FF33CC"/>
                </a:solidFill>
                <a:latin typeface="Times New Roman" panose="02020603050405020304" pitchFamily="18" charset="0"/>
                <a:cs typeface="Times New Roman" panose="02020603050405020304" pitchFamily="18" charset="0"/>
              </a:rPr>
              <a:t>num</a:t>
            </a:r>
            <a:r>
              <a:rPr lang="en-US" sz="1400" b="1" i="1" dirty="0">
                <a:solidFill>
                  <a:srgbClr val="FF33CC"/>
                </a:solidFill>
                <a:latin typeface="Times New Roman" panose="02020603050405020304" pitchFamily="18" charset="0"/>
                <a:cs typeface="Times New Roman" panose="02020603050405020304" pitchFamily="18" charset="0"/>
              </a:rPr>
              <a:t> =       col + 1;		</a:t>
            </a:r>
            <a:r>
              <a:rPr lang="en-US" sz="1400" b="1" i="1" dirty="0">
                <a:solidFill>
                  <a:srgbClr val="66FF66"/>
                </a:solidFill>
                <a:latin typeface="Times New Roman" panose="02020603050405020304" pitchFamily="18" charset="0"/>
                <a:cs typeface="Times New Roman" panose="02020603050405020304" pitchFamily="18" charset="0"/>
              </a:rPr>
              <a:t>// key in row 0</a:t>
            </a:r>
          </a:p>
          <a:p>
            <a:r>
              <a:rPr lang="en-US" sz="1400" b="1" dirty="0">
                <a:solidFill>
                  <a:srgbClr val="FFFF00"/>
                </a:solidFill>
                <a:latin typeface="Times New Roman" panose="02020603050405020304" pitchFamily="18" charset="0"/>
                <a:cs typeface="Times New Roman" panose="02020603050405020304" pitchFamily="18" charset="0"/>
              </a:rPr>
              <a:t>        if (row == 0x0D)        </a:t>
            </a:r>
            <a:r>
              <a:rPr lang="en-US" sz="1400" b="1" i="1" dirty="0" err="1">
                <a:solidFill>
                  <a:srgbClr val="FF33CC"/>
                </a:solidFill>
                <a:latin typeface="Times New Roman" panose="02020603050405020304" pitchFamily="18" charset="0"/>
                <a:cs typeface="Times New Roman" panose="02020603050405020304" pitchFamily="18" charset="0"/>
              </a:rPr>
              <a:t>num</a:t>
            </a:r>
            <a:r>
              <a:rPr lang="en-US" sz="1400" b="1" i="1" dirty="0">
                <a:solidFill>
                  <a:srgbClr val="FF33CC"/>
                </a:solidFill>
                <a:latin typeface="Times New Roman" panose="02020603050405020304" pitchFamily="18" charset="0"/>
                <a:cs typeface="Times New Roman" panose="02020603050405020304" pitchFamily="18" charset="0"/>
              </a:rPr>
              <a:t> = 3 + col +1;</a:t>
            </a:r>
            <a:r>
              <a:rPr lang="en-US" sz="1400" b="1" i="1" dirty="0">
                <a:solidFill>
                  <a:srgbClr val="000000"/>
                </a:solidFill>
                <a:latin typeface="Times New Roman" panose="02020603050405020304" pitchFamily="18" charset="0"/>
                <a:cs typeface="Times New Roman" panose="02020603050405020304" pitchFamily="18" charset="0"/>
              </a:rPr>
              <a:t>		</a:t>
            </a:r>
            <a:r>
              <a:rPr lang="en-US" sz="1400" b="1" i="1" dirty="0">
                <a:solidFill>
                  <a:srgbClr val="66FF66"/>
                </a:solidFill>
                <a:latin typeface="Times New Roman" panose="02020603050405020304" pitchFamily="18" charset="0"/>
                <a:cs typeface="Times New Roman" panose="02020603050405020304" pitchFamily="18" charset="0"/>
              </a:rPr>
              <a:t>// key in row 1</a:t>
            </a:r>
            <a:endParaRPr lang="en-US" sz="1400" b="1" dirty="0">
              <a:solidFill>
                <a:srgbClr val="66FF66"/>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if (row == 0x0C)        </a:t>
            </a:r>
            <a:r>
              <a:rPr lang="en-US" sz="1400" b="1" i="1" dirty="0" err="1">
                <a:solidFill>
                  <a:srgbClr val="FF33CC"/>
                </a:solidFill>
                <a:latin typeface="Times New Roman" panose="02020603050405020304" pitchFamily="18" charset="0"/>
                <a:cs typeface="Times New Roman" panose="02020603050405020304" pitchFamily="18" charset="0"/>
              </a:rPr>
              <a:t>num</a:t>
            </a:r>
            <a:r>
              <a:rPr lang="en-US" sz="1400" b="1" i="1" dirty="0">
                <a:solidFill>
                  <a:srgbClr val="FF33CC"/>
                </a:solidFill>
                <a:latin typeface="Times New Roman" panose="02020603050405020304" pitchFamily="18" charset="0"/>
                <a:cs typeface="Times New Roman" panose="02020603050405020304" pitchFamily="18" charset="0"/>
              </a:rPr>
              <a:t> = 6 + col +1;</a:t>
            </a:r>
            <a:r>
              <a:rPr lang="en-US" sz="1400" b="1" i="1" dirty="0">
                <a:solidFill>
                  <a:srgbClr val="000000"/>
                </a:solidFill>
                <a:latin typeface="Times New Roman" panose="02020603050405020304" pitchFamily="18" charset="0"/>
                <a:cs typeface="Times New Roman" panose="02020603050405020304" pitchFamily="18" charset="0"/>
              </a:rPr>
              <a:t>		</a:t>
            </a:r>
            <a:r>
              <a:rPr lang="en-US" sz="1400" b="1" i="1" dirty="0">
                <a:solidFill>
                  <a:srgbClr val="66FF66"/>
                </a:solidFill>
                <a:latin typeface="Times New Roman" panose="02020603050405020304" pitchFamily="18" charset="0"/>
                <a:cs typeface="Times New Roman" panose="02020603050405020304" pitchFamily="18" charset="0"/>
              </a:rPr>
              <a:t>// key in row 2</a:t>
            </a:r>
            <a:endParaRPr lang="en-US" sz="1400" b="1" i="1" dirty="0">
              <a:solidFill>
                <a:srgbClr val="66FF66"/>
              </a:solidFill>
              <a:highlight>
                <a:srgbClr val="D4D4D4"/>
              </a:highlight>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if (row == 0x07)         </a:t>
            </a:r>
            <a:r>
              <a:rPr lang="en-US" sz="1400" b="1" i="1" dirty="0" err="1">
                <a:solidFill>
                  <a:srgbClr val="FF33CC"/>
                </a:solidFill>
                <a:latin typeface="Times New Roman" panose="02020603050405020304" pitchFamily="18" charset="0"/>
                <a:cs typeface="Times New Roman" panose="02020603050405020304" pitchFamily="18" charset="0"/>
              </a:rPr>
              <a:t>num</a:t>
            </a:r>
            <a:r>
              <a:rPr lang="en-US" sz="1400" b="1" i="1" dirty="0">
                <a:solidFill>
                  <a:srgbClr val="FF33CC"/>
                </a:solidFill>
                <a:latin typeface="Times New Roman" panose="02020603050405020304" pitchFamily="18" charset="0"/>
                <a:cs typeface="Times New Roman" panose="02020603050405020304" pitchFamily="18" charset="0"/>
              </a:rPr>
              <a:t> = 9 + col+1;</a:t>
            </a:r>
            <a:r>
              <a:rPr lang="en-US" sz="1400" b="1" i="1" dirty="0">
                <a:solidFill>
                  <a:srgbClr val="000000"/>
                </a:solidFill>
                <a:latin typeface="Times New Roman" panose="02020603050405020304" pitchFamily="18" charset="0"/>
                <a:cs typeface="Times New Roman" panose="02020603050405020304" pitchFamily="18" charset="0"/>
              </a:rPr>
              <a:t>		</a:t>
            </a:r>
            <a:r>
              <a:rPr lang="en-US" sz="1400" b="1" i="1" dirty="0">
                <a:solidFill>
                  <a:srgbClr val="66FF66"/>
                </a:solidFill>
                <a:latin typeface="Times New Roman" panose="02020603050405020304" pitchFamily="18" charset="0"/>
                <a:cs typeface="Times New Roman" panose="02020603050405020304" pitchFamily="18" charset="0"/>
              </a:rPr>
              <a:t>// key in row 3</a:t>
            </a:r>
            <a:endParaRPr lang="en-US" sz="1400" b="1" i="1" dirty="0">
              <a:solidFill>
                <a:srgbClr val="66FF66"/>
              </a:solidFill>
              <a:highlight>
                <a:srgbClr val="D4D4D4"/>
              </a:highlight>
              <a:latin typeface="Times New Roman" panose="02020603050405020304" pitchFamily="18" charset="0"/>
              <a:cs typeface="Times New Roman" panose="02020603050405020304" pitchFamily="18" charset="0"/>
            </a:endParaRPr>
          </a:p>
          <a:p>
            <a:endParaRPr lang="en-US" sz="800" b="1" i="1" dirty="0">
              <a:solidFill>
                <a:srgbClr val="000000"/>
              </a:solidFill>
              <a:latin typeface="Times New Roman" panose="02020603050405020304" pitchFamily="18" charset="0"/>
              <a:cs typeface="Times New Roman" panose="02020603050405020304" pitchFamily="18" charset="0"/>
            </a:endParaRPr>
          </a:p>
          <a:p>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a:solidFill>
                  <a:srgbClr val="FF33CC"/>
                </a:solidFill>
                <a:latin typeface="Times New Roman" panose="02020603050405020304" pitchFamily="18" charset="0"/>
                <a:cs typeface="Times New Roman" panose="02020603050405020304" pitchFamily="18" charset="0"/>
              </a:rPr>
              <a:t>return 1;</a:t>
            </a:r>
          </a:p>
          <a:p>
            <a:r>
              <a:rPr lang="en-US" sz="1400" b="1" dirty="0">
                <a:solidFill>
                  <a:srgbClr val="FFFF00"/>
                </a:solidFill>
                <a:latin typeface="Times New Roman" panose="02020603050405020304" pitchFamily="18" charset="0"/>
                <a:cs typeface="Times New Roman" panose="02020603050405020304" pitchFamily="18" charset="0"/>
              </a:rPr>
              <a:t>}</a:t>
            </a:r>
            <a:endParaRPr lang="en-US" sz="1400" dirty="0">
              <a:solidFill>
                <a:srgbClr val="FFFF00"/>
              </a:solidFill>
              <a:latin typeface="Times New Roman" panose="02020603050405020304" pitchFamily="18" charset="0"/>
              <a:cs typeface="Times New Roman" panose="02020603050405020304" pitchFamily="18" charset="0"/>
            </a:endParaRPr>
          </a:p>
        </p:txBody>
      </p:sp>
      <p:sp>
        <p:nvSpPr>
          <p:cNvPr id="6" name="TextBox 5"/>
          <p:cNvSpPr txBox="1"/>
          <p:nvPr/>
        </p:nvSpPr>
        <p:spPr>
          <a:xfrm rot="2981485">
            <a:off x="6948358" y="705459"/>
            <a:ext cx="2333134" cy="461665"/>
          </a:xfrm>
          <a:prstGeom prst="rect">
            <a:avLst/>
          </a:prstGeom>
          <a:noFill/>
        </p:spPr>
        <p:txBody>
          <a:bodyPr wrap="square" rtlCol="0">
            <a:spAutoFit/>
          </a:bodyPr>
          <a:lstStyle/>
          <a:p>
            <a:pPr algn="ctr"/>
            <a:r>
              <a:rPr lang="en-US" sz="2400" b="1" dirty="0">
                <a:solidFill>
                  <a:srgbClr val="FF00FF"/>
                </a:solidFill>
                <a:latin typeface="Times New Roman" panose="02020603050405020304" pitchFamily="18" charset="0"/>
                <a:cs typeface="Times New Roman" panose="02020603050405020304" pitchFamily="18" charset="0"/>
              </a:rPr>
              <a:t>Example Code</a:t>
            </a:r>
          </a:p>
        </p:txBody>
      </p:sp>
      <p:sp>
        <p:nvSpPr>
          <p:cNvPr id="3" name="TextBox 2"/>
          <p:cNvSpPr txBox="1"/>
          <p:nvPr/>
        </p:nvSpPr>
        <p:spPr>
          <a:xfrm>
            <a:off x="210139" y="152400"/>
            <a:ext cx="6553200" cy="338554"/>
          </a:xfrm>
          <a:prstGeom prst="rect">
            <a:avLst/>
          </a:prstGeom>
          <a:noFill/>
        </p:spPr>
        <p:txBody>
          <a:bodyPr wrap="square" rtlCol="0">
            <a:spAutoFit/>
          </a:bodyPr>
          <a:lstStyle/>
          <a:p>
            <a:r>
              <a:rPr lang="en-US" sz="1600" b="1" dirty="0">
                <a:solidFill>
                  <a:srgbClr val="66FF66"/>
                </a:solidFill>
                <a:latin typeface="Times New Roman" panose="02020603050405020304" pitchFamily="18" charset="0"/>
                <a:cs typeface="Times New Roman" panose="02020603050405020304" pitchFamily="18" charset="0"/>
              </a:rPr>
              <a:t>Rows:  Port4    4.0, 4.1 4.2 4.3	        Columns: Port4    4.4, 4.5, 4.6</a:t>
            </a:r>
          </a:p>
        </p:txBody>
      </p:sp>
    </p:spTree>
    <p:extLst>
      <p:ext uri="{BB962C8B-B14F-4D97-AF65-F5344CB8AC3E}">
        <p14:creationId xmlns:p14="http://schemas.microsoft.com/office/powerpoint/2010/main" val="68498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7" end="2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22" end="2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23" end="2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24" end="2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26" end="2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2" name="Rectangle 11"/>
          <p:cNvSpPr/>
          <p:nvPr/>
        </p:nvSpPr>
        <p:spPr>
          <a:xfrm>
            <a:off x="1" y="0"/>
            <a:ext cx="9144000" cy="671214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dirty="0">
              <a:solidFill>
                <a:srgbClr val="FFFFFF"/>
              </a:solidFill>
              <a:latin typeface="Times New Roman" panose="02020603050405020304" pitchFamily="18" charset="0"/>
              <a:cs typeface="Times New Roman" panose="02020603050405020304" pitchFamily="18" charset="0"/>
            </a:endParaRPr>
          </a:p>
        </p:txBody>
      </p:sp>
      <p:sp>
        <p:nvSpPr>
          <p:cNvPr id="162" name="Shape 162"/>
          <p:cNvSpPr txBox="1">
            <a:spLocks noGrp="1"/>
          </p:cNvSpPr>
          <p:nvPr>
            <p:ph type="title" idx="4294967295"/>
          </p:nvPr>
        </p:nvSpPr>
        <p:spPr>
          <a:xfrm>
            <a:off x="381000" y="91281"/>
            <a:ext cx="822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fontAlgn="base">
              <a:spcBef>
                <a:spcPct val="0"/>
              </a:spcBef>
              <a:spcAft>
                <a:spcPct val="0"/>
              </a:spcAft>
            </a:pPr>
            <a:r>
              <a:rPr lang="en-US" sz="2800" b="1" kern="1200" dirty="0">
                <a:solidFill>
                  <a:srgbClr val="FF00FF"/>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Basic Structure of a C Program</a:t>
            </a:r>
          </a:p>
        </p:txBody>
      </p:sp>
      <p:sp>
        <p:nvSpPr>
          <p:cNvPr id="3" name="Rectangle 2"/>
          <p:cNvSpPr/>
          <p:nvPr/>
        </p:nvSpPr>
        <p:spPr>
          <a:xfrm>
            <a:off x="76200" y="685800"/>
            <a:ext cx="9144000" cy="3293209"/>
          </a:xfrm>
          <a:prstGeom prst="rect">
            <a:avLst/>
          </a:prstGeom>
        </p:spPr>
        <p:txBody>
          <a:bodyPr wrap="square">
            <a:spAutoFit/>
          </a:bodyPr>
          <a:lstStyle/>
          <a:p>
            <a:r>
              <a:rPr lang="en-US" sz="1600" b="1" dirty="0" err="1">
                <a:solidFill>
                  <a:srgbClr val="FFFF00"/>
                </a:solidFill>
                <a:latin typeface="Times New Roman" panose="02020603050405020304" pitchFamily="18" charset="0"/>
                <a:cs typeface="Times New Roman" panose="02020603050405020304" pitchFamily="18" charset="0"/>
              </a:rPr>
              <a:t>int</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F33CC"/>
                </a:solidFill>
                <a:latin typeface="Times New Roman" panose="02020603050405020304" pitchFamily="18" charset="0"/>
                <a:cs typeface="Times New Roman" panose="02020603050405020304" pitchFamily="18" charset="0"/>
              </a:rPr>
              <a:t>main</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a:solidFill>
                  <a:srgbClr val="FFFF00"/>
                </a:solidFill>
                <a:latin typeface="Times New Roman" panose="02020603050405020304" pitchFamily="18" charset="0"/>
                <a:cs typeface="Times New Roman" panose="02020603050405020304" pitchFamily="18" charset="0"/>
              </a:rPr>
              <a:t>(void)</a:t>
            </a:r>
          </a:p>
          <a:p>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00FFFF"/>
                </a:solidFill>
                <a:latin typeface="Times New Roman" panose="02020603050405020304" pitchFamily="18" charset="0"/>
                <a:cs typeface="Times New Roman" panose="02020603050405020304" pitchFamily="18" charset="0"/>
              </a:rPr>
              <a:t>WDT_A-&gt;CTL = WDT_A_CTL_PW | WDT_A_CTL_HOLD;       </a:t>
            </a:r>
            <a:r>
              <a:rPr lang="en-US" sz="1600" b="1" dirty="0">
                <a:solidFill>
                  <a:srgbClr val="00FF00"/>
                </a:solidFill>
                <a:latin typeface="Times New Roman" panose="02020603050405020304" pitchFamily="18" charset="0"/>
                <a:cs typeface="Times New Roman" panose="02020603050405020304" pitchFamily="18" charset="0"/>
              </a:rPr>
              <a:t>// stop watchdog timer</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FF33CC"/>
                </a:solidFill>
                <a:latin typeface="Times New Roman" panose="02020603050405020304" pitchFamily="18" charset="0"/>
                <a:cs typeface="Times New Roman" panose="02020603050405020304" pitchFamily="18" charset="0"/>
              </a:rPr>
              <a:t>keypad_init</a:t>
            </a:r>
            <a:r>
              <a:rPr lang="en-US" sz="1600" b="1" dirty="0">
                <a:solidFill>
                  <a:srgbClr val="FF33CC"/>
                </a:solidFill>
                <a:latin typeface="Times New Roman" panose="02020603050405020304" pitchFamily="18" charset="0"/>
                <a:cs typeface="Times New Roman" panose="02020603050405020304" pitchFamily="18" charset="0"/>
              </a:rPr>
              <a:t> ( );                                   </a:t>
            </a:r>
            <a:r>
              <a:rPr lang="en-US" sz="1600" b="1" dirty="0">
                <a:solidFill>
                  <a:srgbClr val="00FF00"/>
                </a:solidFill>
                <a:latin typeface="Times New Roman" panose="02020603050405020304" pitchFamily="18" charset="0"/>
                <a:cs typeface="Times New Roman" panose="02020603050405020304" pitchFamily="18" charset="0"/>
              </a:rPr>
              <a:t>// Call initialization functions for functionality</a:t>
            </a:r>
          </a:p>
          <a:p>
            <a:endParaRPr lang="en-US" sz="1600" b="1" dirty="0">
              <a:solidFill>
                <a:srgbClr val="000000"/>
              </a:solidFill>
              <a:latin typeface="Times New Roman" panose="02020603050405020304" pitchFamily="18" charset="0"/>
              <a:cs typeface="Times New Roman" panose="02020603050405020304" pitchFamily="18" charset="0"/>
            </a:endParaRP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FFF00"/>
                </a:solidFill>
                <a:latin typeface="Times New Roman" panose="02020603050405020304" pitchFamily="18" charset="0"/>
                <a:cs typeface="Times New Roman" panose="02020603050405020304" pitchFamily="18" charset="0"/>
              </a:rPr>
              <a:t>while ( </a:t>
            </a:r>
            <a:r>
              <a:rPr lang="en-US" sz="1600" b="1" dirty="0">
                <a:solidFill>
                  <a:srgbClr val="FF33CC"/>
                </a:solidFill>
                <a:latin typeface="Times New Roman" panose="02020603050405020304" pitchFamily="18" charset="0"/>
                <a:cs typeface="Times New Roman" panose="02020603050405020304" pitchFamily="18" charset="0"/>
              </a:rPr>
              <a:t>1</a:t>
            </a:r>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FFF00"/>
                </a:solidFill>
                <a:latin typeface="Times New Roman" panose="02020603050405020304" pitchFamily="18" charset="0"/>
                <a:cs typeface="Times New Roman" panose="02020603050405020304" pitchFamily="18" charset="0"/>
              </a:rPr>
              <a:t>{</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00FFFF"/>
                </a:solidFill>
                <a:latin typeface="Times New Roman" panose="02020603050405020304" pitchFamily="18" charset="0"/>
                <a:cs typeface="Times New Roman" panose="02020603050405020304" pitchFamily="18" charset="0"/>
              </a:rPr>
              <a:t>pressed </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Read_Keypad</a:t>
            </a:r>
            <a:r>
              <a:rPr lang="en-US" sz="1600" b="1" dirty="0">
                <a:solidFill>
                  <a:srgbClr val="FFFF00"/>
                </a:solidFill>
                <a:latin typeface="Times New Roman" panose="02020603050405020304" pitchFamily="18" charset="0"/>
                <a:cs typeface="Times New Roman" panose="02020603050405020304" pitchFamily="18" charset="0"/>
              </a:rPr>
              <a:t> ( );         </a:t>
            </a:r>
            <a:r>
              <a:rPr lang="en-US" sz="1600" b="1" dirty="0">
                <a:solidFill>
                  <a:srgbClr val="00FF00"/>
                </a:solidFill>
                <a:latin typeface="Times New Roman" panose="02020603050405020304" pitchFamily="18" charset="0"/>
                <a:cs typeface="Times New Roman" panose="02020603050405020304" pitchFamily="18" charset="0"/>
              </a:rPr>
              <a:t>// Call Function to read Keypad</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F900F9"/>
                </a:solidFill>
                <a:latin typeface="Times New Roman" panose="02020603050405020304" pitchFamily="18" charset="0"/>
                <a:cs typeface="Times New Roman" panose="02020603050405020304" pitchFamily="18" charset="0"/>
              </a:rPr>
              <a:t>if </a:t>
            </a:r>
            <a:r>
              <a:rPr lang="en-US" sz="1600" b="1" dirty="0">
                <a:solidFill>
                  <a:srgbClr val="FF33CC"/>
                </a:solidFill>
                <a:latin typeface="Times New Roman" panose="02020603050405020304" pitchFamily="18" charset="0"/>
                <a:cs typeface="Times New Roman" panose="02020603050405020304" pitchFamily="18" charset="0"/>
              </a:rPr>
              <a:t>(</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a:solidFill>
                  <a:srgbClr val="00FFFF"/>
                </a:solidFill>
                <a:latin typeface="Times New Roman" panose="02020603050405020304" pitchFamily="18" charset="0"/>
                <a:cs typeface="Times New Roman" panose="02020603050405020304" pitchFamily="18" charset="0"/>
              </a:rPr>
              <a:t>pressed </a:t>
            </a:r>
            <a:r>
              <a:rPr lang="en-US" sz="1600" b="1" dirty="0">
                <a:solidFill>
                  <a:srgbClr val="FF33CC"/>
                </a:solidFill>
                <a:latin typeface="Times New Roman" panose="02020603050405020304" pitchFamily="18" charset="0"/>
                <a:cs typeface="Times New Roman" panose="02020603050405020304" pitchFamily="18" charset="0"/>
              </a:rPr>
              <a:t>) </a:t>
            </a:r>
          </a:p>
          <a:p>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Print_Keys</a:t>
            </a:r>
            <a:r>
              <a:rPr lang="en-US" sz="1600" b="1" dirty="0">
                <a:solidFill>
                  <a:srgbClr val="FFFF00"/>
                </a:solidFill>
                <a:latin typeface="Times New Roman" panose="02020603050405020304" pitchFamily="18" charset="0"/>
                <a:cs typeface="Times New Roman" panose="02020603050405020304" pitchFamily="18" charset="0"/>
              </a:rPr>
              <a:t> ( );</a:t>
            </a:r>
          </a:p>
          <a:p>
            <a:r>
              <a:rPr lang="en-US" sz="1600" b="1" dirty="0">
                <a:solidFill>
                  <a:srgbClr val="FFFF00"/>
                </a:solidFill>
                <a:latin typeface="Times New Roman" panose="02020603050405020304" pitchFamily="18" charset="0"/>
                <a:cs typeface="Times New Roman" panose="02020603050405020304" pitchFamily="18" charset="0"/>
              </a:rPr>
              <a:t>               __delay_cycles(30000);     </a:t>
            </a:r>
            <a:r>
              <a:rPr lang="en-US" sz="1600" b="1" dirty="0">
                <a:solidFill>
                  <a:srgbClr val="00FF00"/>
                </a:solidFill>
                <a:latin typeface="Times New Roman" panose="02020603050405020304" pitchFamily="18" charset="0"/>
                <a:cs typeface="Times New Roman" panose="02020603050405020304" pitchFamily="18" charset="0"/>
              </a:rPr>
              <a:t>// 10ms delay  through the loop before reading keypad again</a:t>
            </a:r>
          </a:p>
          <a:p>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a:t>
            </a:r>
          </a:p>
        </p:txBody>
      </p:sp>
      <p:sp>
        <p:nvSpPr>
          <p:cNvPr id="4" name="Rectangle 3"/>
          <p:cNvSpPr/>
          <p:nvPr/>
        </p:nvSpPr>
        <p:spPr>
          <a:xfrm>
            <a:off x="1600200" y="3886200"/>
            <a:ext cx="4572000" cy="1200329"/>
          </a:xfrm>
          <a:prstGeom prst="rect">
            <a:avLst/>
          </a:prstGeom>
        </p:spPr>
        <p:txBody>
          <a:bodyPr>
            <a:spAutoFit/>
          </a:bodyPr>
          <a:lstStyle/>
          <a:p>
            <a:r>
              <a:rPr lang="en-US" b="1" dirty="0">
                <a:solidFill>
                  <a:srgbClr val="FFFF00"/>
                </a:solidFill>
                <a:latin typeface="Times New Roman" panose="02020603050405020304" pitchFamily="18" charset="0"/>
                <a:cs typeface="Times New Roman" panose="02020603050405020304" pitchFamily="18" charset="0"/>
              </a:rPr>
              <a:t>void</a:t>
            </a:r>
            <a:r>
              <a:rPr lang="en-US" b="1" i="1" dirty="0">
                <a:solidFill>
                  <a:srgbClr val="FFFF00"/>
                </a:solidFill>
                <a:latin typeface="Times New Roman" panose="02020603050405020304" pitchFamily="18" charset="0"/>
                <a:cs typeface="Times New Roman" panose="02020603050405020304" pitchFamily="18" charset="0"/>
              </a:rPr>
              <a:t> </a:t>
            </a:r>
            <a:r>
              <a:rPr lang="en-US" b="1" i="1" dirty="0" err="1">
                <a:solidFill>
                  <a:srgbClr val="FF33CC"/>
                </a:solidFill>
                <a:latin typeface="Times New Roman" panose="02020603050405020304" pitchFamily="18" charset="0"/>
                <a:cs typeface="Times New Roman" panose="02020603050405020304" pitchFamily="18" charset="0"/>
              </a:rPr>
              <a:t>keypad_init</a:t>
            </a:r>
            <a:r>
              <a:rPr lang="en-US" b="1" i="1" dirty="0">
                <a:solidFill>
                  <a:srgbClr val="FFFF00"/>
                </a:solidFill>
                <a:latin typeface="Times New Roman" panose="02020603050405020304" pitchFamily="18" charset="0"/>
                <a:cs typeface="Times New Roman" panose="02020603050405020304" pitchFamily="18" charset="0"/>
              </a:rPr>
              <a:t> (void)</a:t>
            </a:r>
          </a:p>
          <a:p>
            <a:r>
              <a:rPr lang="en-US" b="1" dirty="0">
                <a:solidFill>
                  <a:srgbClr val="FFFF00"/>
                </a:solidFill>
                <a:latin typeface="Times New Roman" panose="02020603050405020304" pitchFamily="18" charset="0"/>
                <a:cs typeface="Times New Roman" panose="02020603050405020304" pitchFamily="18" charset="0"/>
              </a:rPr>
              <a:t> {</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a:solidFill>
                  <a:srgbClr val="00FFFF"/>
                </a:solidFill>
                <a:latin typeface="Times New Roman" panose="02020603050405020304" pitchFamily="18" charset="0"/>
                <a:cs typeface="Times New Roman" panose="02020603050405020304" pitchFamily="18" charset="0"/>
              </a:rPr>
              <a:t>………</a:t>
            </a:r>
            <a:r>
              <a:rPr lang="en-US" b="1" kern="0" dirty="0">
                <a:solidFill>
                  <a:srgbClr val="00FF00"/>
                </a:solidFill>
                <a:latin typeface="Times New Roman" panose="02020603050405020304" pitchFamily="18" charset="0"/>
                <a:ea typeface="Courier New"/>
                <a:cs typeface="Times New Roman" panose="02020603050405020304" pitchFamily="18" charset="0"/>
                <a:sym typeface="Courier New"/>
              </a:rPr>
              <a:t> </a:t>
            </a:r>
            <a:r>
              <a:rPr lang="en-US" b="1" dirty="0">
                <a:solidFill>
                  <a:srgbClr val="00FFFF"/>
                </a:solidFill>
                <a:latin typeface="Times New Roman" panose="02020603050405020304" pitchFamily="18" charset="0"/>
                <a:cs typeface="Times New Roman" panose="02020603050405020304" pitchFamily="18" charset="0"/>
                <a:sym typeface="Courier New"/>
              </a:rPr>
              <a:t>(insert your instructions here)</a:t>
            </a:r>
            <a:r>
              <a:rPr lang="en-US" b="1" dirty="0">
                <a:solidFill>
                  <a:srgbClr val="00FFFF"/>
                </a:solidFill>
                <a:latin typeface="Times New Roman" panose="02020603050405020304" pitchFamily="18" charset="0"/>
                <a:cs typeface="Times New Roman" panose="02020603050405020304" pitchFamily="18" charset="0"/>
              </a:rPr>
              <a:t> </a:t>
            </a:r>
          </a:p>
          <a:p>
            <a:r>
              <a:rPr lang="en-US" b="1" dirty="0">
                <a:solidFill>
                  <a:srgbClr val="FFFF00"/>
                </a:solidFill>
                <a:latin typeface="Times New Roman" panose="02020603050405020304" pitchFamily="18" charset="0"/>
                <a:cs typeface="Times New Roman" panose="02020603050405020304" pitchFamily="18" charset="0"/>
              </a:rPr>
              <a:t>}</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1564849" y="5170214"/>
            <a:ext cx="4572000" cy="1200329"/>
          </a:xfrm>
          <a:prstGeom prst="rect">
            <a:avLst/>
          </a:prstGeom>
        </p:spPr>
        <p:txBody>
          <a:bodyPr>
            <a:spAutoFit/>
          </a:bodyPr>
          <a:lstStyle/>
          <a:p>
            <a:r>
              <a:rPr lang="en-US" b="1" dirty="0">
                <a:solidFill>
                  <a:srgbClr val="FFFF00"/>
                </a:solidFill>
                <a:latin typeface="Times New Roman" panose="02020603050405020304" pitchFamily="18" charset="0"/>
                <a:cs typeface="Times New Roman" panose="02020603050405020304" pitchFamily="18" charset="0"/>
              </a:rPr>
              <a:t>void </a:t>
            </a:r>
            <a:r>
              <a:rPr lang="en-US" b="1" i="1" dirty="0" err="1">
                <a:solidFill>
                  <a:srgbClr val="FF33CC"/>
                </a:solidFill>
                <a:latin typeface="Times New Roman" panose="02020603050405020304" pitchFamily="18" charset="0"/>
                <a:cs typeface="Times New Roman" panose="02020603050405020304" pitchFamily="18" charset="0"/>
              </a:rPr>
              <a:t>Print_Keys</a:t>
            </a:r>
            <a:r>
              <a:rPr lang="en-US" b="1" i="1" dirty="0">
                <a:solidFill>
                  <a:srgbClr val="FF33CC"/>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 void)</a:t>
            </a:r>
          </a:p>
          <a:p>
            <a:r>
              <a:rPr lang="en-US" b="1" dirty="0">
                <a:solidFill>
                  <a:srgbClr val="FFFF00"/>
                </a:solidFill>
                <a:latin typeface="Times New Roman" panose="02020603050405020304" pitchFamily="18" charset="0"/>
                <a:cs typeface="Times New Roman" panose="02020603050405020304" pitchFamily="18" charset="0"/>
              </a:rPr>
              <a:t> {</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a:solidFill>
                  <a:srgbClr val="00FFFF"/>
                </a:solidFill>
                <a:latin typeface="Times New Roman" panose="02020603050405020304" pitchFamily="18" charset="0"/>
                <a:cs typeface="Times New Roman" panose="02020603050405020304" pitchFamily="18" charset="0"/>
              </a:rPr>
              <a:t>………</a:t>
            </a:r>
            <a:r>
              <a:rPr lang="en-US" b="1" kern="0" dirty="0">
                <a:solidFill>
                  <a:srgbClr val="00FF00"/>
                </a:solidFill>
                <a:latin typeface="Times New Roman" panose="02020603050405020304" pitchFamily="18" charset="0"/>
                <a:ea typeface="Courier New"/>
                <a:cs typeface="Times New Roman" panose="02020603050405020304" pitchFamily="18" charset="0"/>
                <a:sym typeface="Courier New"/>
              </a:rPr>
              <a:t> </a:t>
            </a:r>
            <a:r>
              <a:rPr lang="en-US" b="1" dirty="0">
                <a:solidFill>
                  <a:srgbClr val="00FFFF"/>
                </a:solidFill>
                <a:latin typeface="Times New Roman" panose="02020603050405020304" pitchFamily="18" charset="0"/>
                <a:cs typeface="Times New Roman" panose="02020603050405020304" pitchFamily="18" charset="0"/>
                <a:sym typeface="Courier New"/>
              </a:rPr>
              <a:t>(insert your instructions here)</a:t>
            </a:r>
            <a:endParaRPr lang="en-US" b="1" dirty="0">
              <a:solidFill>
                <a:srgbClr val="00FFFF"/>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 }</a:t>
            </a:r>
          </a:p>
        </p:txBody>
      </p:sp>
      <p:sp>
        <p:nvSpPr>
          <p:cNvPr id="11" name="Rectangle 10"/>
          <p:cNvSpPr/>
          <p:nvPr/>
        </p:nvSpPr>
        <p:spPr>
          <a:xfrm>
            <a:off x="1" y="6625602"/>
            <a:ext cx="9144000" cy="253916"/>
          </a:xfrm>
          <a:prstGeom prst="rect">
            <a:avLst/>
          </a:prstGeom>
          <a:solidFill>
            <a:schemeClr val="tx1"/>
          </a:solidFill>
        </p:spPr>
        <p:txBody>
          <a:bodyPr wrap="square">
            <a:spAutoFit/>
          </a:bodyPr>
          <a:lstStyle/>
          <a:p>
            <a:pPr eaLnBrk="0" fontAlgn="base" hangingPunct="0">
              <a:spcBef>
                <a:spcPct val="0"/>
              </a:spcBef>
              <a:spcAft>
                <a:spcPct val="0"/>
              </a:spcAft>
            </a:pPr>
            <a:r>
              <a:rPr lang="en-US" sz="1050" b="1" dirty="0">
                <a:solidFill>
                  <a:srgbClr val="00FF00"/>
                </a:solidFill>
                <a:latin typeface="Arial Black" panose="020B0A04020102020204" pitchFamily="34" charset="0"/>
                <a:cs typeface="Times New Roman" panose="02020603050405020304" pitchFamily="18" charset="0"/>
              </a:rPr>
              <a:t>Dr. Nabeeh Kandalaft		EGR226 Grand valley State University		</a:t>
            </a:r>
          </a:p>
        </p:txBody>
      </p:sp>
    </p:spTree>
    <p:extLst>
      <p:ext uri="{BB962C8B-B14F-4D97-AF65-F5344CB8AC3E}">
        <p14:creationId xmlns:p14="http://schemas.microsoft.com/office/powerpoint/2010/main" val="39141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 name="Rectangle 45"/>
          <p:cNvSpPr/>
          <p:nvPr/>
        </p:nvSpPr>
        <p:spPr>
          <a:xfrm>
            <a:off x="2057400" y="2971800"/>
            <a:ext cx="5259773"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FF66FF"/>
                </a:solidFill>
                <a:effectLst/>
                <a:uLnTx/>
                <a:uFillTx/>
                <a:latin typeface="Times" panose="02020603050405020304" pitchFamily="18" charset="0"/>
                <a:ea typeface="+mj-ea"/>
                <a:cs typeface="Times" panose="02020603050405020304" pitchFamily="18" charset="0"/>
              </a:rPr>
              <a:t>Serial Communication </a:t>
            </a:r>
            <a:endParaRPr kumimoji="0" lang="en-US" sz="4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450475"/>
      </p:ext>
    </p:extLst>
  </p:cSld>
  <p:clrMapOvr>
    <a:masterClrMapping/>
  </p:clrMapOvr>
</p:sld>
</file>

<file path=ppt/theme/theme1.xml><?xml version="1.0" encoding="utf-8"?>
<a:theme xmlns:a="http://schemas.openxmlformats.org/drawingml/2006/main" name="2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1212kkkkkkkkk">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FF"/>
        </a:solidFill>
        <a:ln>
          <a:noFill/>
        </a:ln>
      </a:spPr>
      <a:bodyPr rtlCol="0" anchor="ctr"/>
      <a:lstStyle>
        <a:defPPr algn="ctr">
          <a:defRPr sz="1200" b="1" dirty="0" smtClean="0">
            <a:solidFill>
              <a:schemeClr val="bg1"/>
            </a:solidFill>
            <a:latin typeface="Times New Roman" panose="02020603050405020304" pitchFamily="18" charset="0"/>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9109</TotalTime>
  <Words>4622</Words>
  <Application>Microsoft Office PowerPoint</Application>
  <PresentationFormat>On-screen Show (4:3)</PresentationFormat>
  <Paragraphs>764</Paragraphs>
  <Slides>38</Slides>
  <Notes>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38</vt:i4>
      </vt:variant>
    </vt:vector>
  </HeadingPairs>
  <TitlesOfParts>
    <vt:vector size="56" baseType="lpstr">
      <vt:lpstr>Algerian</vt:lpstr>
      <vt:lpstr>Arial</vt:lpstr>
      <vt:lpstr>Arial Black</vt:lpstr>
      <vt:lpstr>Calibri</vt:lpstr>
      <vt:lpstr>Calibri Light</vt:lpstr>
      <vt:lpstr>Cooper Black</vt:lpstr>
      <vt:lpstr>Courier New</vt:lpstr>
      <vt:lpstr>HelveticaNeueLT Std Lt</vt:lpstr>
      <vt:lpstr>Times</vt:lpstr>
      <vt:lpstr>Times New Roman</vt:lpstr>
      <vt:lpstr>Wingdings</vt:lpstr>
      <vt:lpstr>2_1212kkkkkkkkk</vt:lpstr>
      <vt:lpstr>3_1212kkkkkkkkk</vt:lpstr>
      <vt:lpstr>Office Theme</vt:lpstr>
      <vt:lpstr>1_Office Theme</vt:lpstr>
      <vt:lpstr>2_Office Theme</vt:lpstr>
      <vt:lpstr>3_Office Theme</vt:lpstr>
      <vt:lpstr>Default Design</vt:lpstr>
      <vt:lpstr>PowerPoint Presentation</vt:lpstr>
      <vt:lpstr>Topic for today’s lecture</vt:lpstr>
      <vt:lpstr>Keypad Input Device</vt:lpstr>
      <vt:lpstr>Reading a Keypad Input Device</vt:lpstr>
      <vt:lpstr>Reading a Keypad Input Device</vt:lpstr>
      <vt:lpstr>Basic Structure of a C Program</vt:lpstr>
      <vt:lpstr>PowerPoint Presentation</vt:lpstr>
      <vt:lpstr>Basic Structure of a C Program</vt:lpstr>
      <vt:lpstr>PowerPoint Presentation</vt:lpstr>
      <vt:lpstr>Serial Communication Between PC and Launchpad</vt:lpstr>
      <vt:lpstr>Serial Communications</vt:lpstr>
      <vt:lpstr>Serial Communications</vt:lpstr>
      <vt:lpstr>Serial Communications</vt:lpstr>
      <vt:lpstr>Serial Communications</vt:lpstr>
      <vt:lpstr>Serial Communications</vt:lpstr>
      <vt:lpstr>Serial Communications</vt:lpstr>
      <vt:lpstr>PowerPoint Presentation</vt:lpstr>
      <vt:lpstr>enhanced Universal Serial Communication Interface (eUSCI)</vt:lpstr>
      <vt:lpstr>PowerPoint Presentation</vt:lpstr>
      <vt:lpstr>PowerPoint Presentation</vt:lpstr>
      <vt:lpstr>PowerPoint Presentation</vt:lpstr>
      <vt:lpstr>PowerPoint Presentation</vt:lpstr>
      <vt:lpstr>eUSCI Registers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Code for Keypad Scan</vt:lpstr>
    </vt:vector>
  </TitlesOfParts>
  <Company>GVSU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for today’s lecture</dc:title>
  <dc:creator>Nabeeh Kandalaft;Robert W. Bossemeyer, Jr.</dc:creator>
  <cp:lastModifiedBy>Nabeeh Kandalaft</cp:lastModifiedBy>
  <cp:revision>364</cp:revision>
  <cp:lastPrinted>2012-10-16T18:12:01Z</cp:lastPrinted>
  <dcterms:created xsi:type="dcterms:W3CDTF">2012-09-17T11:41:09Z</dcterms:created>
  <dcterms:modified xsi:type="dcterms:W3CDTF">2022-09-19T02:33:41Z</dcterms:modified>
</cp:coreProperties>
</file>